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0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34.jpeg" ContentType="image/jpeg"/>
  <Override PartName="/ppt/media/image73.png" ContentType="image/png"/>
  <Override PartName="/ppt/media/image7.png" ContentType="image/png"/>
  <Override PartName="/ppt/media/image62.jpeg" ContentType="image/jpeg"/>
  <Override PartName="/ppt/media/image74.png" ContentType="image/png"/>
  <Override PartName="/ppt/media/image8.png" ContentType="image/png"/>
  <Override PartName="/ppt/media/image9.png" ContentType="image/png"/>
  <Override PartName="/ppt/media/image51.jpeg" ContentType="image/jpeg"/>
  <Override PartName="/ppt/media/image10.jpeg" ContentType="image/jpeg"/>
  <Override PartName="/ppt/media/image56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47.jpeg" ContentType="image/jpe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59.jpeg" ContentType="image/jpeg"/>
  <Override PartName="/ppt/media/image32.png" ContentType="image/png"/>
  <Override PartName="/ppt/media/image33.png" ContentType="image/png"/>
  <Override PartName="/ppt/media/image35.png" ContentType="image/png"/>
  <Override PartName="/ppt/media/image37.png" ContentType="image/png"/>
  <Override PartName="/ppt/media/image38.jpeg" ContentType="image/jpeg"/>
  <Override PartName="/ppt/media/image45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6.png" ContentType="image/png"/>
  <Override PartName="/ppt/media/image48.png" ContentType="image/png"/>
  <Override PartName="/ppt/media/image55.jpeg" ContentType="image/jpeg"/>
  <Override PartName="/ppt/media/image49.png" ContentType="image/png"/>
  <Override PartName="/ppt/media/image50.png" ContentType="image/png"/>
  <Override PartName="/ppt/media/image52.png" ContentType="image/png"/>
  <Override PartName="/ppt/media/image53.png" ContentType="image/png"/>
  <Override PartName="/ppt/media/image54.jpeg" ContentType="image/jpeg"/>
  <Override PartName="/ppt/media/image60.png" ContentType="image/png"/>
  <Override PartName="/ppt/media/image63.png" ContentType="image/png"/>
  <Override PartName="/ppt/media/image61.jpeg" ContentType="image/jpeg"/>
  <Override PartName="/ppt/media/image64.png" ContentType="image/png"/>
  <Override PartName="/ppt/media/image65.jpeg" ContentType="image/jpe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56700" cy="68643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560" y="368532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803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4396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3000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56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4396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3000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560" y="273600"/>
            <a:ext cx="8240400" cy="531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803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560" y="368532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803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4396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3000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56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4396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3000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560" y="273600"/>
            <a:ext cx="8240400" cy="531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803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560" y="368532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803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4396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3000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56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4396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3000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560" y="273600"/>
            <a:ext cx="8240400" cy="531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803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560" y="368532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6803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24396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30000" y="160596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56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24396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30000" y="3685320"/>
            <a:ext cx="2653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560" y="273600"/>
            <a:ext cx="8240400" cy="531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80360" y="368532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80360" y="1605960"/>
            <a:ext cx="40212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560" y="3685320"/>
            <a:ext cx="8240400" cy="1898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12600" y="3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g object 16" descr=""/>
          <p:cNvPicPr/>
          <p:nvPr/>
        </p:nvPicPr>
        <p:blipFill>
          <a:blip r:embed="rId2"/>
          <a:stretch/>
        </p:blipFill>
        <p:spPr>
          <a:xfrm>
            <a:off x="12600" y="3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bg object 16" descr=""/>
          <p:cNvPicPr/>
          <p:nvPr/>
        </p:nvPicPr>
        <p:blipFill>
          <a:blip r:embed="rId2"/>
          <a:stretch/>
        </p:blipFill>
        <p:spPr>
          <a:xfrm>
            <a:off x="12600" y="3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79" name="bg object 16"/>
          <p:cNvSpPr/>
          <p:nvPr/>
        </p:nvSpPr>
        <p:spPr>
          <a:xfrm>
            <a:off x="12600" y="3960"/>
            <a:ext cx="9143280" cy="3428280"/>
          </a:xfrm>
          <a:custGeom>
            <a:avLst/>
            <a:gdLst/>
            <a:ahLst/>
            <a:rect l="l" t="t" r="r" b="b"/>
            <a:pathLst>
              <a:path w="9144000" h="3429000">
                <a:moveTo>
                  <a:pt x="9143993" y="3429005"/>
                </a:moveTo>
                <a:lnTo>
                  <a:pt x="9143993" y="0"/>
                </a:lnTo>
                <a:lnTo>
                  <a:pt x="0" y="0"/>
                </a:lnTo>
                <a:lnTo>
                  <a:pt x="0" y="3429005"/>
                </a:lnTo>
                <a:lnTo>
                  <a:pt x="9143993" y="342900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bg object 17"/>
          <p:cNvSpPr/>
          <p:nvPr/>
        </p:nvSpPr>
        <p:spPr>
          <a:xfrm>
            <a:off x="267120" y="2338920"/>
            <a:ext cx="1805040" cy="785880"/>
          </a:xfrm>
          <a:custGeom>
            <a:avLst/>
            <a:gdLst/>
            <a:ahLst/>
            <a:rect l="l" t="t" r="r" b="b"/>
            <a:pathLst>
              <a:path w="1805939" h="786764">
                <a:moveTo>
                  <a:pt x="1805939" y="786383"/>
                </a:moveTo>
                <a:lnTo>
                  <a:pt x="1805939" y="0"/>
                </a:lnTo>
                <a:lnTo>
                  <a:pt x="0" y="0"/>
                </a:lnTo>
                <a:lnTo>
                  <a:pt x="0" y="786383"/>
                </a:lnTo>
                <a:lnTo>
                  <a:pt x="1805939" y="786383"/>
                </a:lnTo>
                <a:close/>
              </a:path>
            </a:pathLst>
          </a:custGeom>
          <a:solidFill>
            <a:srgbClr val="1f487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bg object 18"/>
          <p:cNvSpPr/>
          <p:nvPr/>
        </p:nvSpPr>
        <p:spPr>
          <a:xfrm>
            <a:off x="257760" y="2328120"/>
            <a:ext cx="1823760" cy="807120"/>
          </a:xfrm>
          <a:custGeom>
            <a:avLst/>
            <a:gdLst/>
            <a:ahLst/>
            <a:rect l="l" t="t" r="r" b="b"/>
            <a:pathLst>
              <a:path w="1824355" h="807719">
                <a:moveTo>
                  <a:pt x="1824221" y="807720"/>
                </a:moveTo>
                <a:lnTo>
                  <a:pt x="1824221" y="0"/>
                </a:lnTo>
                <a:lnTo>
                  <a:pt x="0" y="0"/>
                </a:lnTo>
                <a:lnTo>
                  <a:pt x="0" y="807720"/>
                </a:lnTo>
                <a:lnTo>
                  <a:pt x="9144" y="807720"/>
                </a:lnTo>
                <a:lnTo>
                  <a:pt x="9144" y="19812"/>
                </a:lnTo>
                <a:lnTo>
                  <a:pt x="18288" y="10668"/>
                </a:lnTo>
                <a:lnTo>
                  <a:pt x="18288" y="19812"/>
                </a:lnTo>
                <a:lnTo>
                  <a:pt x="1804409" y="19812"/>
                </a:lnTo>
                <a:lnTo>
                  <a:pt x="1804409" y="10668"/>
                </a:lnTo>
                <a:lnTo>
                  <a:pt x="1815077" y="19812"/>
                </a:lnTo>
                <a:lnTo>
                  <a:pt x="1815077" y="807720"/>
                </a:lnTo>
                <a:lnTo>
                  <a:pt x="1824221" y="807720"/>
                </a:lnTo>
                <a:close/>
                <a:moveTo>
                  <a:pt x="18288" y="19812"/>
                </a:moveTo>
                <a:lnTo>
                  <a:pt x="18288" y="10668"/>
                </a:lnTo>
                <a:lnTo>
                  <a:pt x="9144" y="19812"/>
                </a:lnTo>
                <a:lnTo>
                  <a:pt x="18288" y="19812"/>
                </a:lnTo>
                <a:close/>
                <a:moveTo>
                  <a:pt x="18288" y="787908"/>
                </a:moveTo>
                <a:lnTo>
                  <a:pt x="18288" y="19812"/>
                </a:lnTo>
                <a:lnTo>
                  <a:pt x="9144" y="19812"/>
                </a:lnTo>
                <a:lnTo>
                  <a:pt x="9144" y="787908"/>
                </a:lnTo>
                <a:lnTo>
                  <a:pt x="18288" y="787908"/>
                </a:lnTo>
                <a:close/>
                <a:moveTo>
                  <a:pt x="1815077" y="787908"/>
                </a:moveTo>
                <a:lnTo>
                  <a:pt x="9144" y="787908"/>
                </a:lnTo>
                <a:lnTo>
                  <a:pt x="18288" y="797052"/>
                </a:lnTo>
                <a:lnTo>
                  <a:pt x="18288" y="807720"/>
                </a:lnTo>
                <a:lnTo>
                  <a:pt x="1804409" y="807720"/>
                </a:lnTo>
                <a:lnTo>
                  <a:pt x="1804409" y="797052"/>
                </a:lnTo>
                <a:lnTo>
                  <a:pt x="1815077" y="787908"/>
                </a:lnTo>
                <a:close/>
                <a:moveTo>
                  <a:pt x="18288" y="807720"/>
                </a:moveTo>
                <a:lnTo>
                  <a:pt x="18288" y="797052"/>
                </a:lnTo>
                <a:lnTo>
                  <a:pt x="9144" y="787908"/>
                </a:lnTo>
                <a:lnTo>
                  <a:pt x="9144" y="807720"/>
                </a:lnTo>
                <a:lnTo>
                  <a:pt x="18288" y="807720"/>
                </a:lnTo>
                <a:close/>
                <a:moveTo>
                  <a:pt x="1815077" y="19812"/>
                </a:moveTo>
                <a:lnTo>
                  <a:pt x="1804409" y="10668"/>
                </a:lnTo>
                <a:lnTo>
                  <a:pt x="1804409" y="19812"/>
                </a:lnTo>
                <a:lnTo>
                  <a:pt x="1815077" y="19812"/>
                </a:lnTo>
                <a:close/>
                <a:moveTo>
                  <a:pt x="1815077" y="787908"/>
                </a:moveTo>
                <a:lnTo>
                  <a:pt x="1815077" y="19812"/>
                </a:lnTo>
                <a:lnTo>
                  <a:pt x="1804409" y="19812"/>
                </a:lnTo>
                <a:lnTo>
                  <a:pt x="1804409" y="787908"/>
                </a:lnTo>
                <a:lnTo>
                  <a:pt x="1815077" y="787908"/>
                </a:lnTo>
                <a:close/>
                <a:moveTo>
                  <a:pt x="1815077" y="807720"/>
                </a:moveTo>
                <a:lnTo>
                  <a:pt x="1815077" y="787908"/>
                </a:lnTo>
                <a:lnTo>
                  <a:pt x="1804409" y="797052"/>
                </a:lnTo>
                <a:lnTo>
                  <a:pt x="1804409" y="807720"/>
                </a:lnTo>
                <a:lnTo>
                  <a:pt x="1815077" y="80772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g object 16" descr=""/>
          <p:cNvPicPr/>
          <p:nvPr/>
        </p:nvPicPr>
        <p:blipFill>
          <a:blip r:embed="rId2"/>
          <a:stretch/>
        </p:blipFill>
        <p:spPr>
          <a:xfrm>
            <a:off x="12600" y="3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560" y="273600"/>
            <a:ext cx="8240400" cy="114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560" y="1605960"/>
            <a:ext cx="8240400" cy="398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7" Type="http://schemas.openxmlformats.org/officeDocument/2006/relationships/image" Target="../media/image56.png"/><Relationship Id="rId8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object 2" descr=""/>
          <p:cNvPicPr/>
          <p:nvPr/>
        </p:nvPicPr>
        <p:blipFill>
          <a:blip r:embed="rId1"/>
          <a:stretch/>
        </p:blipFill>
        <p:spPr>
          <a:xfrm>
            <a:off x="1296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160" name="object 3"/>
          <p:cNvSpPr/>
          <p:nvPr/>
        </p:nvSpPr>
        <p:spPr>
          <a:xfrm>
            <a:off x="180000" y="882000"/>
            <a:ext cx="7379640" cy="187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"/>
          <p:cNvSpPr/>
          <p:nvPr/>
        </p:nvSpPr>
        <p:spPr>
          <a:xfrm>
            <a:off x="1698120" y="720000"/>
            <a:ext cx="6581520" cy="343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2400" spc="-145" strike="noStrike">
                <a:latin typeface="Trebuchet MS"/>
              </a:rPr>
              <a:t>                                    </a:t>
            </a:r>
            <a:r>
              <a:rPr b="0" lang="it-IT" sz="2400" spc="-145" strike="noStrike">
                <a:latin typeface="Trebuchet MS"/>
              </a:rPr>
              <a:t>P</a:t>
            </a:r>
            <a:r>
              <a:rPr b="0" lang="it-IT" sz="2400" spc="-225" strike="noStrike">
                <a:latin typeface="Trebuchet MS"/>
              </a:rPr>
              <a:t>D</a:t>
            </a:r>
            <a:r>
              <a:rPr b="0" lang="it-IT" sz="2400" spc="-687" strike="noStrike">
                <a:latin typeface="Trebuchet MS"/>
              </a:rPr>
              <a:t>T</a:t>
            </a:r>
            <a:r>
              <a:rPr b="0" lang="it-IT" sz="2400" spc="-137" strike="noStrike">
                <a:latin typeface="Trebuchet MS"/>
              </a:rPr>
              <a:t>A 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37" strike="noStrike">
                <a:latin typeface="Trebuchet MS"/>
              </a:rPr>
              <a:t> </a:t>
            </a:r>
            <a:r>
              <a:rPr b="0" lang="it-IT" sz="2400" spc="-137" strike="noStrike">
                <a:latin typeface="Trebuchet MS"/>
              </a:rPr>
              <a:t>Il Percorso Diagnostico Terapeutico Assistenziale                                            dello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301" strike="noStrike">
                <a:latin typeface="Trebuchet MS"/>
              </a:rPr>
              <a:t> 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latin typeface="Trebuchet MS"/>
              </a:rPr>
              <a:t>                </a:t>
            </a:r>
            <a:r>
              <a:rPr b="0" lang="it-IT" sz="2400" spc="-1" strike="noStrike">
                <a:latin typeface="Trebuchet MS"/>
              </a:rPr>
              <a:t>SCOMPENSO</a:t>
            </a:r>
            <a:r>
              <a:rPr b="0" lang="it-IT" sz="2400" spc="-795" strike="noStrike">
                <a:latin typeface="Trebuchet MS"/>
              </a:rPr>
              <a:t> </a:t>
            </a:r>
            <a:r>
              <a:rPr b="0" lang="it-IT" sz="2400" spc="-97" strike="noStrike">
                <a:latin typeface="Trebuchet MS"/>
              </a:rPr>
              <a:t>CARDIACO CRONICO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97" strike="noStrike">
                <a:latin typeface="Trebuchet MS"/>
              </a:rPr>
              <a:t>       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latin typeface="Calibri"/>
              </a:rPr>
              <a:t>       </a:t>
            </a:r>
            <a:r>
              <a:rPr b="0" lang="it-IT" sz="2400" spc="-1" strike="noStrike">
                <a:latin typeface="Calibri"/>
              </a:rPr>
              <a:t>RUOLO</a:t>
            </a:r>
            <a:r>
              <a:rPr b="0" lang="it-IT" sz="2400" spc="-165" strike="noStrike">
                <a:latin typeface="Calibri"/>
              </a:rPr>
              <a:t> </a:t>
            </a:r>
            <a:r>
              <a:rPr b="0" lang="it-IT" sz="2400" spc="-1" strike="noStrike">
                <a:latin typeface="Calibri"/>
              </a:rPr>
              <a:t>DEL</a:t>
            </a:r>
            <a:r>
              <a:rPr b="0" lang="it-IT" sz="2400" spc="-191" strike="noStrike">
                <a:latin typeface="Calibri"/>
              </a:rPr>
              <a:t> </a:t>
            </a:r>
            <a:r>
              <a:rPr b="0" lang="it-IT" sz="2400" spc="-12" strike="noStrike">
                <a:latin typeface="Calibri"/>
              </a:rPr>
              <a:t>MEDICO </a:t>
            </a:r>
            <a:r>
              <a:rPr b="0" lang="it-IT" sz="2400" spc="-1" strike="noStrike">
                <a:latin typeface="Calibri"/>
              </a:rPr>
              <a:t>DI</a:t>
            </a:r>
            <a:r>
              <a:rPr b="0" lang="it-IT" sz="2400" spc="-100" strike="noStrike">
                <a:latin typeface="Calibri"/>
              </a:rPr>
              <a:t> </a:t>
            </a:r>
            <a:r>
              <a:rPr b="0" lang="it-IT" sz="2400" spc="-1" strike="noStrike">
                <a:latin typeface="Calibri"/>
              </a:rPr>
              <a:t>MEDICINA</a:t>
            </a:r>
            <a:r>
              <a:rPr b="0" lang="it-IT" sz="2400" spc="-86" strike="noStrike">
                <a:latin typeface="Calibri"/>
              </a:rPr>
              <a:t> </a:t>
            </a:r>
            <a:r>
              <a:rPr b="0" lang="it-IT" sz="2400" spc="-12" strike="noStrike">
                <a:latin typeface="Calibri"/>
              </a:rPr>
              <a:t>GENERALE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3780000" y="4264200"/>
            <a:ext cx="2499840" cy="131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object 2"/>
          <p:cNvGrpSpPr/>
          <p:nvPr/>
        </p:nvGrpSpPr>
        <p:grpSpPr>
          <a:xfrm>
            <a:off x="11160" y="3960"/>
            <a:ext cx="9144720" cy="6857280"/>
            <a:chOff x="11160" y="3960"/>
            <a:chExt cx="9144720" cy="6857280"/>
          </a:xfrm>
        </p:grpSpPr>
        <p:pic>
          <p:nvPicPr>
            <p:cNvPr id="268" name="object 3" descr=""/>
            <p:cNvPicPr/>
            <p:nvPr/>
          </p:nvPicPr>
          <p:blipFill>
            <a:blip r:embed="rId1"/>
            <a:stretch/>
          </p:blipFill>
          <p:spPr>
            <a:xfrm>
              <a:off x="12600" y="3960"/>
              <a:ext cx="7162200" cy="342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9" name="object 4" descr=""/>
            <p:cNvPicPr/>
            <p:nvPr/>
          </p:nvPicPr>
          <p:blipFill>
            <a:blip r:embed="rId2"/>
            <a:stretch/>
          </p:blipFill>
          <p:spPr>
            <a:xfrm>
              <a:off x="1155600" y="3960"/>
              <a:ext cx="8000280" cy="342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0" name="object 5" descr=""/>
            <p:cNvPicPr/>
            <p:nvPr/>
          </p:nvPicPr>
          <p:blipFill>
            <a:blip r:embed="rId3"/>
            <a:stretch/>
          </p:blipFill>
          <p:spPr>
            <a:xfrm>
              <a:off x="745560" y="579960"/>
              <a:ext cx="7695360" cy="285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1" name="object 6" descr=""/>
            <p:cNvPicPr/>
            <p:nvPr/>
          </p:nvPicPr>
          <p:blipFill>
            <a:blip r:embed="rId4"/>
            <a:stretch/>
          </p:blipFill>
          <p:spPr>
            <a:xfrm>
              <a:off x="660240" y="386640"/>
              <a:ext cx="322200" cy="389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2" name="object 7"/>
            <p:cNvSpPr/>
            <p:nvPr/>
          </p:nvSpPr>
          <p:spPr>
            <a:xfrm>
              <a:off x="800280" y="770760"/>
              <a:ext cx="5760" cy="5760"/>
            </a:xfrm>
            <a:custGeom>
              <a:avLst/>
              <a:gdLst/>
              <a:ah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095" y="6095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7d7d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object 8"/>
            <p:cNvSpPr/>
            <p:nvPr/>
          </p:nvSpPr>
          <p:spPr>
            <a:xfrm>
              <a:off x="818640" y="770760"/>
              <a:ext cx="5760" cy="5760"/>
            </a:xfrm>
            <a:custGeom>
              <a:avLst/>
              <a:gdLst/>
              <a:ah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095" y="6095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7a7a7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object 9"/>
            <p:cNvSpPr/>
            <p:nvPr/>
          </p:nvSpPr>
          <p:spPr>
            <a:xfrm>
              <a:off x="830880" y="770760"/>
              <a:ext cx="5760" cy="5760"/>
            </a:xfrm>
            <a:custGeom>
              <a:avLst/>
              <a:gdLst/>
              <a:ah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095" y="6095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7676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object 10"/>
            <p:cNvSpPr/>
            <p:nvPr/>
          </p:nvSpPr>
          <p:spPr>
            <a:xfrm>
              <a:off x="8487360" y="411120"/>
              <a:ext cx="5760" cy="5760"/>
            </a:xfrm>
            <a:custGeom>
              <a:avLst/>
              <a:gdLst/>
              <a:ah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095" y="6095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e5e5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6" name="object 11" descr=""/>
            <p:cNvPicPr/>
            <p:nvPr/>
          </p:nvPicPr>
          <p:blipFill>
            <a:blip r:embed="rId5"/>
            <a:stretch/>
          </p:blipFill>
          <p:spPr>
            <a:xfrm>
              <a:off x="8219160" y="380520"/>
              <a:ext cx="310320" cy="389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7" name="object 12"/>
            <p:cNvSpPr/>
            <p:nvPr/>
          </p:nvSpPr>
          <p:spPr>
            <a:xfrm>
              <a:off x="8310600" y="764640"/>
              <a:ext cx="5760" cy="5760"/>
            </a:xfrm>
            <a:custGeom>
              <a:avLst/>
              <a:gdLst/>
              <a:ahLst/>
              <a:rect l="l" t="t" r="r" b="b"/>
              <a:pathLst>
                <a:path w="6350" h="6350">
                  <a:moveTo>
                    <a:pt x="6095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095" y="6095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7e7e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8" name="object 13" descr=""/>
            <p:cNvPicPr/>
            <p:nvPr/>
          </p:nvPicPr>
          <p:blipFill>
            <a:blip r:embed="rId6"/>
            <a:stretch/>
          </p:blipFill>
          <p:spPr>
            <a:xfrm>
              <a:off x="11160" y="75600"/>
              <a:ext cx="9144720" cy="678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9" name="object 14" descr=""/>
            <p:cNvPicPr/>
            <p:nvPr/>
          </p:nvPicPr>
          <p:blipFill>
            <a:blip r:embed="rId7"/>
            <a:stretch/>
          </p:blipFill>
          <p:spPr>
            <a:xfrm>
              <a:off x="12600" y="3432960"/>
              <a:ext cx="7162200" cy="342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0" name="object 15" descr=""/>
            <p:cNvPicPr/>
            <p:nvPr/>
          </p:nvPicPr>
          <p:blipFill>
            <a:blip r:embed="rId8"/>
            <a:stretch/>
          </p:blipFill>
          <p:spPr>
            <a:xfrm>
              <a:off x="702720" y="3432960"/>
              <a:ext cx="8452800" cy="342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1" name="object 16" descr=""/>
            <p:cNvPicPr/>
            <p:nvPr/>
          </p:nvPicPr>
          <p:blipFill>
            <a:blip r:embed="rId9"/>
            <a:stretch/>
          </p:blipFill>
          <p:spPr>
            <a:xfrm>
              <a:off x="745560" y="3432960"/>
              <a:ext cx="7695360" cy="286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2" name="object 17" descr=""/>
            <p:cNvPicPr/>
            <p:nvPr/>
          </p:nvPicPr>
          <p:blipFill>
            <a:blip r:embed="rId10"/>
            <a:stretch/>
          </p:blipFill>
          <p:spPr>
            <a:xfrm>
              <a:off x="12600" y="3432960"/>
              <a:ext cx="9143280" cy="34282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object 2"/>
          <p:cNvSpPr/>
          <p:nvPr/>
        </p:nvSpPr>
        <p:spPr>
          <a:xfrm>
            <a:off x="580680" y="-2520"/>
            <a:ext cx="8000640" cy="12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1640" bIns="0">
            <a:noAutofit/>
          </a:bodyPr>
          <a:p>
            <a:pPr marL="1828800" indent="-1360800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it-IT" sz="4000" spc="-191" strike="noStrike">
                <a:solidFill>
                  <a:srgbClr val="000000"/>
                </a:solidFill>
                <a:latin typeface="Trebuchet MS"/>
              </a:rPr>
              <a:t>Fasi</a:t>
            </a:r>
            <a:r>
              <a:rPr b="0" lang="it-IT" sz="4000" spc="-27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000" spc="-171" strike="noStrike">
                <a:solidFill>
                  <a:srgbClr val="000000"/>
                </a:solidFill>
                <a:latin typeface="Trebuchet MS"/>
              </a:rPr>
              <a:t>del</a:t>
            </a:r>
            <a:r>
              <a:rPr b="0" lang="it-IT" sz="4000" spc="-27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000" spc="-140" strike="noStrike">
                <a:solidFill>
                  <a:srgbClr val="000000"/>
                </a:solidFill>
                <a:latin typeface="Trebuchet MS"/>
              </a:rPr>
              <a:t>percorso</a:t>
            </a:r>
            <a:r>
              <a:rPr b="0" lang="it-IT" sz="4000" spc="-225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000" spc="-171" strike="noStrike">
                <a:solidFill>
                  <a:srgbClr val="000000"/>
                </a:solidFill>
                <a:latin typeface="Trebuchet MS"/>
              </a:rPr>
              <a:t>del</a:t>
            </a:r>
            <a:r>
              <a:rPr b="0" lang="it-IT" sz="4000" spc="-27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000" spc="-191" strike="noStrike">
                <a:solidFill>
                  <a:srgbClr val="000000"/>
                </a:solidFill>
                <a:latin typeface="Trebuchet MS"/>
              </a:rPr>
              <a:t>paziente</a:t>
            </a:r>
            <a:r>
              <a:rPr b="0" lang="it-IT" sz="4000" spc="-265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000" spc="-26" strike="noStrike">
                <a:solidFill>
                  <a:srgbClr val="000000"/>
                </a:solidFill>
                <a:latin typeface="Trebuchet MS"/>
              </a:rPr>
              <a:t>con </a:t>
            </a:r>
            <a:r>
              <a:rPr b="0" lang="it-IT" sz="4000" spc="-106" strike="noStrike">
                <a:solidFill>
                  <a:srgbClr val="000000"/>
                </a:solidFill>
                <a:latin typeface="Trebuchet MS"/>
              </a:rPr>
              <a:t>Scompenso</a:t>
            </a:r>
            <a:r>
              <a:rPr b="0" lang="it-IT" sz="4000" spc="-24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000" spc="-35" strike="noStrike">
                <a:solidFill>
                  <a:srgbClr val="000000"/>
                </a:solidFill>
                <a:latin typeface="Trebuchet MS"/>
              </a:rPr>
              <a:t>Cardiaco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284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285" name="object 4"/>
          <p:cNvSpPr/>
          <p:nvPr/>
        </p:nvSpPr>
        <p:spPr>
          <a:xfrm>
            <a:off x="91080" y="1556640"/>
            <a:ext cx="8906400" cy="51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</a:t>
            </a:r>
            <a:r>
              <a:rPr b="1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Fase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it-IT" sz="2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Nuova</a:t>
            </a:r>
            <a:r>
              <a:rPr b="0" lang="it-IT" sz="2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diagnosi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extra-ospedaliera;</a:t>
            </a:r>
            <a:endParaRPr b="0" lang="it-IT" sz="2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Nuova</a:t>
            </a:r>
            <a:r>
              <a:rPr b="0" lang="it-IT" sz="2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diagnosi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intra-ospedaliera;</a:t>
            </a:r>
            <a:endParaRPr b="0" lang="it-IT" sz="2400" spc="-1" strike="noStrike">
              <a:latin typeface="Arial"/>
            </a:endParaRPr>
          </a:p>
          <a:p>
            <a:pPr marL="324360" indent="-311040">
              <a:lnSpc>
                <a:spcPct val="100000"/>
              </a:lnSpc>
              <a:buClr>
                <a:srgbClr val="000000"/>
              </a:buClr>
              <a:buFont typeface="StarSymbol"/>
              <a:buAutoNum type="romanUcPeriod" startAt="2"/>
              <a:tabLst>
                <a:tab algn="l" pos="324360"/>
              </a:tabLst>
            </a:pPr>
            <a:r>
              <a:rPr b="1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Fase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it-IT" sz="2400" spc="-1" strike="noStrike">
              <a:latin typeface="Arial"/>
            </a:endParaRPr>
          </a:p>
          <a:p>
            <a:pPr marL="468000">
              <a:lnSpc>
                <a:spcPct val="100000"/>
              </a:lnSpc>
              <a:tabLst>
                <a:tab algn="l" pos="4102560"/>
                <a:tab algn="l" pos="49575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Invio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al</a:t>
            </a:r>
            <a:r>
              <a:rPr b="0" lang="it-IT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Centro/Ambulatorio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lo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endParaRPr b="0" lang="it-IT" sz="2400" spc="-1" strike="noStrike">
              <a:latin typeface="Arial"/>
            </a:endParaRPr>
          </a:p>
          <a:p>
            <a:pPr marL="443160" indent="-429840">
              <a:lnSpc>
                <a:spcPct val="100000"/>
              </a:lnSpc>
              <a:buClr>
                <a:srgbClr val="000000"/>
              </a:buClr>
              <a:buFont typeface="StarSymbol"/>
              <a:buAutoNum type="romanUcPeriod" startAt="3"/>
              <a:tabLst>
                <a:tab algn="l" pos="443160"/>
              </a:tabLst>
            </a:pPr>
            <a:r>
              <a:rPr b="1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Fase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it-IT" sz="2400" spc="-1" strike="noStrike">
              <a:latin typeface="Arial"/>
            </a:endParaRPr>
          </a:p>
          <a:p>
            <a:pPr marL="475560">
              <a:lnSpc>
                <a:spcPct val="100000"/>
              </a:lnSpc>
              <a:tabLst>
                <a:tab algn="l" pos="4431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Completamento</a:t>
            </a:r>
            <a:r>
              <a:rPr b="0" lang="it-IT" sz="2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della</a:t>
            </a:r>
            <a:r>
              <a:rPr b="0" lang="it-IT" sz="2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diagnosi</a:t>
            </a:r>
            <a:endParaRPr b="0" lang="it-IT" sz="2400" spc="-1" strike="noStrike">
              <a:latin typeface="Arial"/>
            </a:endParaRPr>
          </a:p>
          <a:p>
            <a:pPr marL="462240">
              <a:lnSpc>
                <a:spcPct val="100000"/>
              </a:lnSpc>
              <a:tabLst>
                <a:tab algn="l" pos="4431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Titolazione</a:t>
            </a:r>
            <a:r>
              <a:rPr b="0" lang="it-IT" sz="2400" spc="-8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della</a:t>
            </a:r>
            <a:r>
              <a:rPr b="0" lang="it-IT" sz="24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terapia</a:t>
            </a:r>
            <a:r>
              <a:rPr b="0" lang="it-IT" sz="24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farmacologica</a:t>
            </a:r>
            <a:r>
              <a:rPr b="0" lang="it-IT" sz="2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upgrading</a:t>
            </a:r>
            <a:r>
              <a:rPr b="0" lang="it-IT" sz="2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terapeutico;</a:t>
            </a:r>
            <a:endParaRPr b="0" lang="it-IT" sz="2400" spc="-1" strike="noStrike">
              <a:latin typeface="Arial"/>
            </a:endParaRPr>
          </a:p>
          <a:p>
            <a:pPr marL="462240">
              <a:lnSpc>
                <a:spcPct val="100000"/>
              </a:lnSpc>
              <a:spcBef>
                <a:spcPts val="119"/>
              </a:spcBef>
              <a:tabLst>
                <a:tab algn="l" pos="443160"/>
              </a:tabLst>
            </a:pPr>
            <a:endParaRPr b="0" lang="it-IT" sz="2400" spc="-1" strike="noStrike">
              <a:latin typeface="Arial"/>
            </a:endParaRPr>
          </a:p>
          <a:p>
            <a:pPr marL="420480" indent="-406800">
              <a:lnSpc>
                <a:spcPct val="100000"/>
              </a:lnSpc>
              <a:buClr>
                <a:srgbClr val="000000"/>
              </a:buClr>
              <a:buFont typeface="StarSymbol"/>
              <a:buAutoNum type="romanUcPeriod" startAt="4"/>
              <a:tabLst>
                <a:tab algn="l" pos="420480"/>
              </a:tabLst>
            </a:pPr>
            <a:r>
              <a:rPr b="1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Fase:</a:t>
            </a:r>
            <a:endParaRPr b="0" lang="it-IT" sz="2400" spc="-1" strike="noStrike">
              <a:latin typeface="Arial"/>
            </a:endParaRPr>
          </a:p>
          <a:p>
            <a:pPr marL="12600" indent="455400">
              <a:lnSpc>
                <a:spcPct val="100000"/>
              </a:lnSpc>
              <a:tabLst>
                <a:tab algn="l" pos="0"/>
              </a:tabLst>
            </a:pP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Follow-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up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collaborazione</a:t>
            </a:r>
            <a:r>
              <a:rPr b="0" lang="it-IT" sz="24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</a:t>
            </a:r>
            <a:r>
              <a:rPr b="0" lang="it-IT" sz="2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Centro</a:t>
            </a:r>
            <a:r>
              <a:rPr b="0" lang="it-IT" sz="2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</a:t>
            </a:r>
            <a:r>
              <a:rPr b="0" lang="it-IT" sz="2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Scompenso,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Case</a:t>
            </a:r>
            <a:r>
              <a:rPr b="0" lang="it-IT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della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Salute</a:t>
            </a:r>
            <a:r>
              <a:rPr b="0" lang="it-IT" sz="2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MMG;</a:t>
            </a:r>
            <a:endParaRPr b="0" lang="it-IT" sz="2400" spc="-1" strike="noStrike">
              <a:latin typeface="Arial"/>
            </a:endParaRPr>
          </a:p>
          <a:p>
            <a:pPr marL="301680" indent="-288360">
              <a:lnSpc>
                <a:spcPct val="100000"/>
              </a:lnSpc>
              <a:buClr>
                <a:srgbClr val="000000"/>
              </a:buClr>
              <a:buFont typeface="StarSymbol"/>
              <a:buAutoNum type="romanUcPeriod" startAt="5"/>
              <a:tabLst>
                <a:tab algn="l" pos="301680"/>
              </a:tabLst>
            </a:pPr>
            <a:r>
              <a:rPr b="1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Fase:</a:t>
            </a:r>
            <a:endParaRPr b="0" lang="it-IT" sz="2400" spc="-1" strike="noStrike">
              <a:latin typeface="Arial"/>
            </a:endParaRPr>
          </a:p>
          <a:p>
            <a:pPr marL="468000">
              <a:lnSpc>
                <a:spcPct val="100000"/>
              </a:lnSpc>
              <a:tabLst>
                <a:tab algn="l" pos="301680"/>
              </a:tabLst>
            </a:pP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Riacutizzazione.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object 2"/>
          <p:cNvGrpSpPr/>
          <p:nvPr/>
        </p:nvGrpSpPr>
        <p:grpSpPr>
          <a:xfrm>
            <a:off x="12600" y="7200"/>
            <a:ext cx="9143280" cy="6854040"/>
            <a:chOff x="12600" y="7200"/>
            <a:chExt cx="9143280" cy="6854040"/>
          </a:xfrm>
        </p:grpSpPr>
        <p:pic>
          <p:nvPicPr>
            <p:cNvPr id="287" name="object 3" descr=""/>
            <p:cNvPicPr/>
            <p:nvPr/>
          </p:nvPicPr>
          <p:blipFill>
            <a:blip r:embed="rId1"/>
            <a:stretch/>
          </p:blipFill>
          <p:spPr>
            <a:xfrm>
              <a:off x="26280" y="7200"/>
              <a:ext cx="9129600" cy="342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8" name="object 4" descr=""/>
            <p:cNvPicPr/>
            <p:nvPr/>
          </p:nvPicPr>
          <p:blipFill>
            <a:blip r:embed="rId2"/>
            <a:stretch/>
          </p:blipFill>
          <p:spPr>
            <a:xfrm>
              <a:off x="12600" y="3432960"/>
              <a:ext cx="9143280" cy="342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9" name="object 5" descr=""/>
            <p:cNvPicPr/>
            <p:nvPr/>
          </p:nvPicPr>
          <p:blipFill>
            <a:blip r:embed="rId3"/>
            <a:stretch/>
          </p:blipFill>
          <p:spPr>
            <a:xfrm>
              <a:off x="26280" y="3432960"/>
              <a:ext cx="9129600" cy="34282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object 2"/>
          <p:cNvSpPr/>
          <p:nvPr/>
        </p:nvSpPr>
        <p:spPr>
          <a:xfrm>
            <a:off x="2791800" y="194040"/>
            <a:ext cx="3578400" cy="186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16760" bIns="0">
            <a:noAutofit/>
          </a:bodyPr>
          <a:p>
            <a:pPr marL="644400">
              <a:lnSpc>
                <a:spcPct val="100000"/>
              </a:lnSpc>
              <a:spcBef>
                <a:spcPts val="99"/>
              </a:spcBef>
            </a:pPr>
            <a:r>
              <a:rPr b="0" lang="it-IT" sz="6000" spc="-622" strike="noStrike">
                <a:solidFill>
                  <a:srgbClr val="000000"/>
                </a:solidFill>
                <a:latin typeface="Trebuchet MS"/>
              </a:rPr>
              <a:t>1°</a:t>
            </a:r>
            <a:r>
              <a:rPr b="0" lang="it-IT" sz="6000" spc="-46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6000" spc="-282" strike="noStrike">
                <a:solidFill>
                  <a:srgbClr val="000000"/>
                </a:solidFill>
                <a:latin typeface="Trebuchet MS"/>
              </a:rPr>
              <a:t>FASE</a:t>
            </a:r>
            <a:endParaRPr b="0" lang="it-IT" sz="6000" spc="-1" strike="noStrike">
              <a:latin typeface="Arial"/>
            </a:endParaRPr>
          </a:p>
        </p:txBody>
      </p:sp>
      <p:pic>
        <p:nvPicPr>
          <p:cNvPr id="291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292" name="object 4"/>
          <p:cNvSpPr/>
          <p:nvPr/>
        </p:nvSpPr>
        <p:spPr>
          <a:xfrm>
            <a:off x="1359000" y="2297160"/>
            <a:ext cx="6446520" cy="22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411480">
              <a:lnSpc>
                <a:spcPct val="12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6000" spc="-52" strike="noStrike">
                <a:solidFill>
                  <a:srgbClr val="000000"/>
                </a:solidFill>
                <a:latin typeface="Calibri"/>
                <a:ea typeface="DejaVu Sans"/>
              </a:rPr>
              <a:t>NUOVA</a:t>
            </a:r>
            <a:r>
              <a:rPr b="0" lang="it-IT" sz="6000" spc="-26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6000" spc="-12" strike="noStrike">
                <a:solidFill>
                  <a:srgbClr val="000000"/>
                </a:solidFill>
                <a:latin typeface="Calibri"/>
                <a:ea typeface="DejaVu Sans"/>
              </a:rPr>
              <a:t>DIAGNOSI </a:t>
            </a:r>
            <a:r>
              <a:rPr b="0" lang="it-IT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EXTRA</a:t>
            </a:r>
            <a:r>
              <a:rPr b="0" lang="it-IT" sz="6000" spc="-114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6000" spc="-12" strike="noStrike">
                <a:solidFill>
                  <a:srgbClr val="000000"/>
                </a:solidFill>
                <a:latin typeface="Calibri"/>
                <a:ea typeface="DejaVu Sans"/>
              </a:rPr>
              <a:t>OSPEDALIERA</a:t>
            </a:r>
            <a:endParaRPr b="0" lang="it-IT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bject 2"/>
          <p:cNvSpPr/>
          <p:nvPr/>
        </p:nvSpPr>
        <p:spPr>
          <a:xfrm>
            <a:off x="12600" y="3960"/>
            <a:ext cx="9143280" cy="1342440"/>
          </a:xfrm>
          <a:custGeom>
            <a:avLst/>
            <a:gdLst/>
            <a:ahLst/>
            <a:rect l="l" t="t" r="r" b="b"/>
            <a:pathLst>
              <a:path w="9144000" h="1343025">
                <a:moveTo>
                  <a:pt x="0" y="1342650"/>
                </a:moveTo>
                <a:lnTo>
                  <a:pt x="9143999" y="1342650"/>
                </a:lnTo>
                <a:lnTo>
                  <a:pt x="9143999" y="0"/>
                </a:lnTo>
                <a:lnTo>
                  <a:pt x="0" y="0"/>
                </a:lnTo>
                <a:lnTo>
                  <a:pt x="0" y="134265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object 3"/>
          <p:cNvSpPr/>
          <p:nvPr/>
        </p:nvSpPr>
        <p:spPr>
          <a:xfrm>
            <a:off x="2177640" y="328320"/>
            <a:ext cx="4813200" cy="13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2400" spc="-165" strike="noStrike">
                <a:solidFill>
                  <a:srgbClr val="622422"/>
                </a:solidFill>
                <a:latin typeface="Trebuchet MS"/>
              </a:rPr>
              <a:t>Percorso</a:t>
            </a:r>
            <a:r>
              <a:rPr b="0" lang="it-IT" sz="2400" spc="-307" strike="noStrike">
                <a:solidFill>
                  <a:srgbClr val="622422"/>
                </a:solidFill>
                <a:latin typeface="Trebuchet MS"/>
              </a:rPr>
              <a:t> </a:t>
            </a:r>
            <a:r>
              <a:rPr b="0" lang="it-IT" sz="2400" spc="-114" strike="noStrike">
                <a:solidFill>
                  <a:srgbClr val="622422"/>
                </a:solidFill>
                <a:latin typeface="Trebuchet MS"/>
              </a:rPr>
              <a:t>diagnostico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95" name="object 4"/>
          <p:cNvSpPr/>
          <p:nvPr/>
        </p:nvSpPr>
        <p:spPr>
          <a:xfrm>
            <a:off x="12600" y="1514160"/>
            <a:ext cx="9143280" cy="2085840"/>
          </a:xfrm>
          <a:custGeom>
            <a:avLst/>
            <a:gdLst/>
            <a:ahLst/>
            <a:rect l="l" t="t" r="r" b="b"/>
            <a:pathLst>
              <a:path w="9144000" h="2086610">
                <a:moveTo>
                  <a:pt x="0" y="0"/>
                </a:moveTo>
                <a:lnTo>
                  <a:pt x="0" y="2086355"/>
                </a:lnTo>
                <a:lnTo>
                  <a:pt x="9143993" y="2086355"/>
                </a:lnTo>
                <a:lnTo>
                  <a:pt x="9143993" y="0"/>
                </a:lnTo>
                <a:lnTo>
                  <a:pt x="0" y="0"/>
                </a:lnTo>
                <a:close/>
              </a:path>
            </a:pathLst>
          </a:custGeom>
          <a:solidFill>
            <a:srgbClr val="91d04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object 5"/>
          <p:cNvSpPr/>
          <p:nvPr/>
        </p:nvSpPr>
        <p:spPr>
          <a:xfrm>
            <a:off x="91080" y="1352160"/>
            <a:ext cx="4852440" cy="5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4960" indent="-34164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i="1" lang="it-IT" sz="3200" spc="-60" strike="noStrike">
                <a:solidFill>
                  <a:srgbClr val="000000"/>
                </a:solidFill>
                <a:latin typeface="Trebuchet MS"/>
                <a:ea typeface="DejaVu Sans"/>
              </a:rPr>
              <a:t>ELETTROCARDIOGRAMMA</a:t>
            </a:r>
            <a:endParaRPr b="0" lang="it-IT" sz="3200" spc="-1" strike="noStrike">
              <a:latin typeface="Arial"/>
            </a:endParaRPr>
          </a:p>
        </p:txBody>
      </p:sp>
      <p:grpSp>
        <p:nvGrpSpPr>
          <p:cNvPr id="297" name="object 6"/>
          <p:cNvGrpSpPr/>
          <p:nvPr/>
        </p:nvGrpSpPr>
        <p:grpSpPr>
          <a:xfrm>
            <a:off x="0" y="1684800"/>
            <a:ext cx="9143280" cy="4975200"/>
            <a:chOff x="0" y="1684800"/>
            <a:chExt cx="9143280" cy="4975200"/>
          </a:xfrm>
        </p:grpSpPr>
        <p:pic>
          <p:nvPicPr>
            <p:cNvPr id="298" name="object 7" descr=""/>
            <p:cNvPicPr/>
            <p:nvPr/>
          </p:nvPicPr>
          <p:blipFill>
            <a:blip r:embed="rId1"/>
            <a:stretch/>
          </p:blipFill>
          <p:spPr>
            <a:xfrm>
              <a:off x="1117080" y="1684800"/>
              <a:ext cx="7055280" cy="1417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9" name="object 8" descr=""/>
            <p:cNvPicPr/>
            <p:nvPr/>
          </p:nvPicPr>
          <p:blipFill>
            <a:blip r:embed="rId2"/>
            <a:stretch/>
          </p:blipFill>
          <p:spPr>
            <a:xfrm>
              <a:off x="0" y="3103200"/>
              <a:ext cx="9143280" cy="3556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0" name="object 9"/>
            <p:cNvSpPr/>
            <p:nvPr/>
          </p:nvSpPr>
          <p:spPr>
            <a:xfrm>
              <a:off x="0" y="3103200"/>
              <a:ext cx="9143280" cy="3362400"/>
            </a:xfrm>
            <a:custGeom>
              <a:avLst/>
              <a:gdLst/>
              <a:ahLst/>
              <a:rect l="l" t="t" r="r" b="b"/>
              <a:pathLst>
                <a:path w="9144000" h="3241675">
                  <a:moveTo>
                    <a:pt x="9143993" y="3241547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241547"/>
                  </a:lnTo>
                  <a:lnTo>
                    <a:pt x="9143993" y="3241547"/>
                  </a:lnTo>
                  <a:close/>
                </a:path>
              </a:pathLst>
            </a:custGeom>
            <a:solidFill>
              <a:srgbClr val="91d0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1" name="object 10"/>
          <p:cNvSpPr/>
          <p:nvPr/>
        </p:nvSpPr>
        <p:spPr>
          <a:xfrm>
            <a:off x="91080" y="4278240"/>
            <a:ext cx="8289360" cy="98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(elevato</a:t>
            </a:r>
            <a:r>
              <a:rPr b="0" lang="it-IT" sz="3200" spc="-114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potere</a:t>
            </a:r>
            <a:r>
              <a:rPr b="0" lang="it-IT" sz="32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predittivo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negativo: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normale,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la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probabilità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inferiore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10%)</a:t>
            </a:r>
            <a:endParaRPr b="0" lang="it-IT" sz="3200" spc="-1" strike="noStrike">
              <a:latin typeface="Arial"/>
            </a:endParaRPr>
          </a:p>
        </p:txBody>
      </p:sp>
      <p:pic>
        <p:nvPicPr>
          <p:cNvPr id="302" name="object 11" descr=""/>
          <p:cNvPicPr/>
          <p:nvPr/>
        </p:nvPicPr>
        <p:blipFill>
          <a:blip r:embed="rId3"/>
          <a:stretch/>
        </p:blipFill>
        <p:spPr>
          <a:xfrm>
            <a:off x="1129680" y="3431520"/>
            <a:ext cx="7055280" cy="85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object 2"/>
          <p:cNvSpPr/>
          <p:nvPr/>
        </p:nvSpPr>
        <p:spPr>
          <a:xfrm>
            <a:off x="12600" y="3960"/>
            <a:ext cx="9143280" cy="1418400"/>
          </a:xfrm>
          <a:custGeom>
            <a:avLst/>
            <a:gdLst/>
            <a:ahLst/>
            <a:rect l="l" t="t" r="r" b="b"/>
            <a:pathLst>
              <a:path w="9144000" h="1419225">
                <a:moveTo>
                  <a:pt x="9143999" y="1418843"/>
                </a:moveTo>
                <a:lnTo>
                  <a:pt x="9143999" y="0"/>
                </a:lnTo>
                <a:lnTo>
                  <a:pt x="0" y="0"/>
                </a:lnTo>
                <a:lnTo>
                  <a:pt x="0" y="1418843"/>
                </a:lnTo>
                <a:lnTo>
                  <a:pt x="9143999" y="1418843"/>
                </a:lnTo>
                <a:close/>
              </a:path>
            </a:pathLst>
          </a:custGeom>
          <a:solidFill>
            <a:srgbClr val="ddd9c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object 3"/>
          <p:cNvSpPr/>
          <p:nvPr/>
        </p:nvSpPr>
        <p:spPr>
          <a:xfrm>
            <a:off x="2791800" y="194040"/>
            <a:ext cx="3578400" cy="18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5120">
              <a:lnSpc>
                <a:spcPct val="100000"/>
              </a:lnSpc>
              <a:spcBef>
                <a:spcPts val="99"/>
              </a:spcBef>
            </a:pPr>
            <a:r>
              <a:rPr b="0" lang="it-IT" sz="6000" spc="-92" strike="noStrike">
                <a:solidFill>
                  <a:srgbClr val="000000"/>
                </a:solidFill>
                <a:latin typeface="Trebuchet MS"/>
              </a:rPr>
              <a:t>RX</a:t>
            </a:r>
            <a:r>
              <a:rPr b="0" lang="it-IT" sz="6000" spc="-46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6000" spc="-270" strike="noStrike">
                <a:solidFill>
                  <a:srgbClr val="000000"/>
                </a:solidFill>
                <a:latin typeface="Trebuchet MS"/>
              </a:rPr>
              <a:t>TORACE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305" name="object 4"/>
          <p:cNvSpPr/>
          <p:nvPr/>
        </p:nvSpPr>
        <p:spPr>
          <a:xfrm>
            <a:off x="12600" y="1418400"/>
            <a:ext cx="9143280" cy="2014200"/>
          </a:xfrm>
          <a:custGeom>
            <a:avLst/>
            <a:gdLst/>
            <a:ahLst/>
            <a:rect l="l" t="t" r="r" b="b"/>
            <a:pathLst>
              <a:path w="9144000" h="2014854">
                <a:moveTo>
                  <a:pt x="0" y="0"/>
                </a:moveTo>
                <a:lnTo>
                  <a:pt x="0" y="2014727"/>
                </a:lnTo>
                <a:lnTo>
                  <a:pt x="9143993" y="2014727"/>
                </a:lnTo>
                <a:lnTo>
                  <a:pt x="9143993" y="0"/>
                </a:lnTo>
                <a:lnTo>
                  <a:pt x="0" y="0"/>
                </a:lnTo>
                <a:close/>
              </a:path>
            </a:pathLst>
          </a:custGeom>
          <a:solidFill>
            <a:srgbClr val="8db3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object 5"/>
          <p:cNvSpPr/>
          <p:nvPr/>
        </p:nvSpPr>
        <p:spPr>
          <a:xfrm>
            <a:off x="181080" y="2009160"/>
            <a:ext cx="874908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65320" indent="-25272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(fornisce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informazioni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sulla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congestione</a:t>
            </a:r>
            <a:r>
              <a:rPr b="0" lang="it-IT" sz="3200" spc="52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polmonare, cardiomegalia,</a:t>
            </a:r>
            <a:r>
              <a:rPr b="0" lang="it-IT" sz="3200" spc="-114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versamenti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1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patologie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polmonari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diagnosi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differenziale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per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dispnea);</a:t>
            </a:r>
            <a:endParaRPr b="0" lang="it-IT" sz="3200" spc="-1" strike="noStrike">
              <a:latin typeface="Arial"/>
            </a:endParaRPr>
          </a:p>
        </p:txBody>
      </p:sp>
      <p:grpSp>
        <p:nvGrpSpPr>
          <p:cNvPr id="307" name="object 6"/>
          <p:cNvGrpSpPr/>
          <p:nvPr/>
        </p:nvGrpSpPr>
        <p:grpSpPr>
          <a:xfrm>
            <a:off x="12600" y="3432960"/>
            <a:ext cx="9143280" cy="3428280"/>
            <a:chOff x="12600" y="3432960"/>
            <a:chExt cx="9143280" cy="3428280"/>
          </a:xfrm>
        </p:grpSpPr>
        <p:pic>
          <p:nvPicPr>
            <p:cNvPr id="308" name="object 7" descr=""/>
            <p:cNvPicPr/>
            <p:nvPr/>
          </p:nvPicPr>
          <p:blipFill>
            <a:blip r:embed="rId1"/>
            <a:stretch/>
          </p:blipFill>
          <p:spPr>
            <a:xfrm>
              <a:off x="12600" y="3432960"/>
              <a:ext cx="9143280" cy="3428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9" name="object 8"/>
            <p:cNvSpPr/>
            <p:nvPr/>
          </p:nvSpPr>
          <p:spPr>
            <a:xfrm>
              <a:off x="12600" y="3432960"/>
              <a:ext cx="9143280" cy="3428280"/>
            </a:xfrm>
            <a:custGeom>
              <a:avLst/>
              <a:gdLst/>
              <a:ahLst/>
              <a:rect l="l" t="t" r="r" b="b"/>
              <a:pathLst>
                <a:path w="9144000" h="3429000">
                  <a:moveTo>
                    <a:pt x="9143993" y="3428999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9"/>
                  </a:lnTo>
                  <a:lnTo>
                    <a:pt x="9143993" y="3428999"/>
                  </a:lnTo>
                  <a:close/>
                </a:path>
              </a:pathLst>
            </a:custGeom>
            <a:solidFill>
              <a:srgbClr val="8db3e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0" name="object 9" descr=""/>
            <p:cNvPicPr/>
            <p:nvPr/>
          </p:nvPicPr>
          <p:blipFill>
            <a:blip r:embed="rId2"/>
            <a:stretch/>
          </p:blipFill>
          <p:spPr>
            <a:xfrm>
              <a:off x="1632600" y="3720960"/>
              <a:ext cx="4897440" cy="31402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object 2"/>
          <p:cNvSpPr/>
          <p:nvPr/>
        </p:nvSpPr>
        <p:spPr>
          <a:xfrm>
            <a:off x="2340000" y="678600"/>
            <a:ext cx="6366960" cy="18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400" spc="-185" strike="noStrike">
                <a:solidFill>
                  <a:srgbClr val="000000"/>
                </a:solidFill>
                <a:latin typeface="Trebuchet MS"/>
              </a:rPr>
              <a:t>Esami</a:t>
            </a:r>
            <a:r>
              <a:rPr b="0" lang="it-IT" sz="3400" spc="-45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400" spc="-197" strike="noStrike">
                <a:solidFill>
                  <a:srgbClr val="000000"/>
                </a:solidFill>
                <a:latin typeface="Trebuchet MS"/>
              </a:rPr>
              <a:t>di</a:t>
            </a:r>
            <a:r>
              <a:rPr b="0" lang="it-IT" sz="3400" spc="-39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400" spc="-177" strike="noStrike">
                <a:solidFill>
                  <a:srgbClr val="000000"/>
                </a:solidFill>
                <a:latin typeface="Trebuchet MS"/>
              </a:rPr>
              <a:t>laboratorio</a:t>
            </a:r>
            <a:endParaRPr b="0" lang="it-IT" sz="3400" spc="-1" strike="noStrike">
              <a:latin typeface="Arial"/>
            </a:endParaRPr>
          </a:p>
        </p:txBody>
      </p:sp>
      <p:pic>
        <p:nvPicPr>
          <p:cNvPr id="312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13" name="object 4"/>
          <p:cNvSpPr/>
          <p:nvPr/>
        </p:nvSpPr>
        <p:spPr>
          <a:xfrm>
            <a:off x="434160" y="1420920"/>
            <a:ext cx="8345880" cy="47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2412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4400" spc="-12" strike="noStrike">
                <a:solidFill>
                  <a:srgbClr val="000000"/>
                </a:solidFill>
                <a:latin typeface="Calibri"/>
                <a:ea typeface="DejaVu Sans"/>
              </a:rPr>
              <a:t>emocromo,</a:t>
            </a:r>
            <a:r>
              <a:rPr b="0" lang="it-IT" sz="4400" spc="-1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sodio,</a:t>
            </a:r>
            <a:r>
              <a:rPr b="0" lang="it-IT" sz="4400" spc="-17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  <a:ea typeface="DejaVu Sans"/>
              </a:rPr>
              <a:t>potassio,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creatinina,</a:t>
            </a:r>
            <a:r>
              <a:rPr b="0" lang="it-IT" sz="44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stima</a:t>
            </a:r>
            <a:r>
              <a:rPr b="0" lang="it-IT" sz="44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44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GFR,</a:t>
            </a:r>
            <a:r>
              <a:rPr b="0" lang="it-IT" sz="44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  <a:ea typeface="DejaVu Sans"/>
              </a:rPr>
              <a:t>glicemia, </a:t>
            </a:r>
            <a:r>
              <a:rPr b="0" lang="it-IT" sz="4400" spc="-92" strike="noStrike">
                <a:solidFill>
                  <a:srgbClr val="000000"/>
                </a:solidFill>
                <a:latin typeface="Calibri"/>
                <a:ea typeface="DejaVu Sans"/>
              </a:rPr>
              <a:t>GPT,</a:t>
            </a:r>
            <a:r>
              <a:rPr b="0" lang="it-IT" sz="4400" spc="-15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21" strike="noStrike">
                <a:solidFill>
                  <a:srgbClr val="000000"/>
                </a:solidFill>
                <a:latin typeface="Calibri"/>
                <a:ea typeface="DejaVu Sans"/>
              </a:rPr>
              <a:t>GGT,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TSH</a:t>
            </a:r>
            <a:r>
              <a:rPr b="0" lang="it-IT" sz="44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reflex,</a:t>
            </a:r>
            <a:r>
              <a:rPr b="0" lang="it-IT" sz="4400" spc="-12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21" strike="noStrike">
                <a:solidFill>
                  <a:srgbClr val="000000"/>
                </a:solidFill>
                <a:latin typeface="Calibri"/>
                <a:ea typeface="DejaVu Sans"/>
              </a:rPr>
              <a:t>colesterolo</a:t>
            </a:r>
            <a:r>
              <a:rPr b="0" lang="it-IT" sz="4400" spc="-114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44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52" strike="noStrike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b="0" lang="it-IT" sz="4400" spc="-21" strike="noStrike">
                <a:solidFill>
                  <a:srgbClr val="000000"/>
                </a:solidFill>
                <a:latin typeface="Calibri"/>
                <a:ea typeface="DejaVu Sans"/>
              </a:rPr>
              <a:t>frazionato,</a:t>
            </a:r>
            <a:r>
              <a:rPr b="0" lang="it-IT" sz="4400" spc="-17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trigliceridi,</a:t>
            </a:r>
            <a:r>
              <a:rPr b="0" lang="it-IT" sz="4400" spc="-13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  <a:ea typeface="DejaVu Sans"/>
              </a:rPr>
              <a:t>protidemia,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esame</a:t>
            </a:r>
            <a:r>
              <a:rPr b="0" lang="it-IT" sz="44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urine</a:t>
            </a:r>
            <a:r>
              <a:rPr b="0" lang="it-IT" sz="4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(ulteriori</a:t>
            </a:r>
            <a:r>
              <a:rPr b="0" lang="it-IT" sz="4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analisi</a:t>
            </a:r>
            <a:r>
              <a:rPr b="0" lang="it-IT" sz="4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in</a:t>
            </a:r>
            <a:r>
              <a:rPr b="0" lang="it-IT" sz="4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21" strike="noStrike">
                <a:solidFill>
                  <a:srgbClr val="000000"/>
                </a:solidFill>
                <a:latin typeface="Calibri"/>
                <a:ea typeface="DejaVu Sans"/>
              </a:rPr>
              <a:t>base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al</a:t>
            </a:r>
            <a:r>
              <a:rPr b="0" lang="it-IT" sz="44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caso</a:t>
            </a:r>
            <a:r>
              <a:rPr b="0" lang="it-IT" sz="44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specifico);e……..</a:t>
            </a:r>
            <a:r>
              <a:rPr b="0" lang="it-IT" sz="44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0" lang="it-IT" sz="44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400" spc="-26" strike="noStrike">
                <a:solidFill>
                  <a:srgbClr val="000000"/>
                </a:solidFill>
                <a:latin typeface="Calibri"/>
                <a:ea typeface="DejaVu Sans"/>
              </a:rPr>
              <a:t>più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  <a:ea typeface="DejaVu Sans"/>
              </a:rPr>
              <a:t>importante…</a:t>
            </a:r>
            <a:endParaRPr b="0" lang="it-IT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object 2"/>
          <p:cNvSpPr/>
          <p:nvPr/>
        </p:nvSpPr>
        <p:spPr>
          <a:xfrm>
            <a:off x="580680" y="-2520"/>
            <a:ext cx="8000640" cy="14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6280" bIns="0">
            <a:noAutofit/>
          </a:bodyPr>
          <a:p>
            <a:pPr marL="915840">
              <a:lnSpc>
                <a:spcPct val="100000"/>
              </a:lnSpc>
              <a:spcBef>
                <a:spcPts val="99"/>
              </a:spcBef>
            </a:pPr>
            <a:r>
              <a:rPr b="0" lang="it-IT" sz="4000" spc="-55" strike="noStrike">
                <a:solidFill>
                  <a:srgbClr val="000000"/>
                </a:solidFill>
                <a:latin typeface="Trebuchet MS"/>
              </a:rPr>
              <a:t>BNP</a:t>
            </a:r>
            <a:r>
              <a:rPr b="0" lang="it-IT" sz="4000" spc="-49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Trebuchet MS"/>
              </a:rPr>
              <a:t>o</a:t>
            </a:r>
            <a:r>
              <a:rPr b="0" lang="it-IT" sz="4000" spc="-497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000" spc="-296" strike="noStrike">
                <a:solidFill>
                  <a:srgbClr val="000000"/>
                </a:solidFill>
                <a:latin typeface="Trebuchet MS"/>
              </a:rPr>
              <a:t>NT-</a:t>
            </a:r>
            <a:r>
              <a:rPr b="0" lang="it-IT" sz="4000" spc="-60" strike="noStrike">
                <a:solidFill>
                  <a:srgbClr val="000000"/>
                </a:solidFill>
                <a:latin typeface="Trebuchet MS"/>
              </a:rPr>
              <a:t>proBNP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315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16" name="object 4"/>
          <p:cNvSpPr/>
          <p:nvPr/>
        </p:nvSpPr>
        <p:spPr>
          <a:xfrm>
            <a:off x="548280" y="1611360"/>
            <a:ext cx="8065440" cy="467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In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pz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con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sintomi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di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scompenso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</a:rPr>
              <a:t>cardiaco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</a:rPr>
              <a:t>all’esordio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della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patologia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quindi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ancora</a:t>
            </a:r>
            <a:r>
              <a:rPr b="0" lang="it-IT" sz="3200" spc="-11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</a:rPr>
              <a:t>senza terapia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</a:rPr>
              <a:t>titolata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al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massimo,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seguenti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</a:rPr>
              <a:t>cut-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</a:rPr>
              <a:t>off </a:t>
            </a:r>
            <a:r>
              <a:rPr b="0" lang="it-IT" sz="3200" spc="-92" strike="noStrike">
                <a:solidFill>
                  <a:srgbClr val="000000"/>
                </a:solidFill>
                <a:latin typeface="Trebuchet MS"/>
              </a:rPr>
              <a:t>escludono</a:t>
            </a:r>
            <a:r>
              <a:rPr b="0" lang="it-IT" sz="3200" spc="-28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con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</a:rPr>
              <a:t>ragionevole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</a:rPr>
              <a:t>certezza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la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diagnosi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</a:rPr>
              <a:t>consentono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quindi</a:t>
            </a:r>
            <a:r>
              <a:rPr b="0" lang="it-IT" sz="3200" spc="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di</a:t>
            </a:r>
            <a:r>
              <a:rPr b="0" lang="it-IT" sz="3200" spc="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Trebuchet MS"/>
              </a:rPr>
              <a:t>NON</a:t>
            </a:r>
            <a:r>
              <a:rPr b="0" lang="it-IT" sz="3200" spc="-25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</a:rPr>
              <a:t>eseguire ecocolordoppler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</a:rPr>
              <a:t>cardiaco:</a:t>
            </a:r>
            <a:endParaRPr b="0" lang="it-IT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40"/>
              </a:spcBef>
            </a:pPr>
            <a:r>
              <a:rPr b="0" lang="it-IT" sz="4800" spc="-35" strike="noStrike">
                <a:solidFill>
                  <a:srgbClr val="000000"/>
                </a:solidFill>
                <a:latin typeface="Trebuchet MS"/>
              </a:rPr>
              <a:t>BNP</a:t>
            </a:r>
            <a:r>
              <a:rPr b="0" lang="it-IT" sz="4800" spc="-36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800" spc="-137" strike="noStrike">
                <a:solidFill>
                  <a:srgbClr val="000000"/>
                </a:solidFill>
                <a:latin typeface="Trebuchet MS"/>
              </a:rPr>
              <a:t>&lt;</a:t>
            </a:r>
            <a:r>
              <a:rPr b="0" lang="it-IT" sz="4800" spc="-355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800" spc="-106" strike="noStrike">
                <a:solidFill>
                  <a:srgbClr val="000000"/>
                </a:solidFill>
                <a:latin typeface="Trebuchet MS"/>
              </a:rPr>
              <a:t>35</a:t>
            </a:r>
            <a:r>
              <a:rPr b="0" lang="it-IT" sz="4800" spc="-34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800" spc="-12" strike="noStrike">
                <a:solidFill>
                  <a:srgbClr val="000000"/>
                </a:solidFill>
                <a:latin typeface="Trebuchet MS"/>
              </a:rPr>
              <a:t>pg/ml</a:t>
            </a:r>
            <a:endParaRPr b="0" lang="it-IT" sz="4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54"/>
              </a:spcBef>
            </a:pPr>
            <a:r>
              <a:rPr b="0" lang="it-IT" sz="4800" spc="-225" strike="noStrike">
                <a:solidFill>
                  <a:srgbClr val="000000"/>
                </a:solidFill>
                <a:latin typeface="Trebuchet MS"/>
              </a:rPr>
              <a:t>NT-</a:t>
            </a:r>
            <a:r>
              <a:rPr b="0" lang="it-IT" sz="4800" spc="-75" strike="noStrike">
                <a:solidFill>
                  <a:srgbClr val="000000"/>
                </a:solidFill>
                <a:latin typeface="Trebuchet MS"/>
              </a:rPr>
              <a:t>proBNP</a:t>
            </a:r>
            <a:r>
              <a:rPr b="0" lang="it-IT" sz="4800" spc="-33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800" spc="-131" strike="noStrike">
                <a:solidFill>
                  <a:srgbClr val="000000"/>
                </a:solidFill>
                <a:latin typeface="Trebuchet MS"/>
              </a:rPr>
              <a:t>&lt;</a:t>
            </a:r>
            <a:r>
              <a:rPr b="0" lang="it-IT" sz="4800" spc="-33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800" spc="-106" strike="noStrike">
                <a:solidFill>
                  <a:srgbClr val="000000"/>
                </a:solidFill>
                <a:latin typeface="Trebuchet MS"/>
              </a:rPr>
              <a:t>125</a:t>
            </a:r>
            <a:r>
              <a:rPr b="0" lang="it-IT" sz="4800" spc="-33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800" spc="-12" strike="noStrike">
                <a:solidFill>
                  <a:srgbClr val="000000"/>
                </a:solidFill>
                <a:latin typeface="Trebuchet MS"/>
              </a:rPr>
              <a:t>pg/ml</a:t>
            </a:r>
            <a:endParaRPr b="0" lang="it-IT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object 2"/>
          <p:cNvSpPr/>
          <p:nvPr/>
        </p:nvSpPr>
        <p:spPr>
          <a:xfrm>
            <a:off x="915840" y="328320"/>
            <a:ext cx="7336080" cy="13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i="1" lang="it-IT" sz="4400" spc="-245" strike="noStrike">
                <a:solidFill>
                  <a:srgbClr val="c00000"/>
                </a:solidFill>
                <a:latin typeface="Trebuchet MS"/>
              </a:rPr>
              <a:t>ECOCOLOR</a:t>
            </a:r>
            <a:r>
              <a:rPr b="0" i="1" lang="it-IT" sz="4400" spc="-270" strike="noStrike">
                <a:solidFill>
                  <a:srgbClr val="c00000"/>
                </a:solidFill>
                <a:latin typeface="Trebuchet MS"/>
              </a:rPr>
              <a:t> </a:t>
            </a:r>
            <a:r>
              <a:rPr b="0" i="1" lang="it-IT" sz="4400" spc="-126" strike="noStrike">
                <a:solidFill>
                  <a:srgbClr val="c00000"/>
                </a:solidFill>
                <a:latin typeface="Trebuchet MS"/>
              </a:rPr>
              <a:t>DOPPLER</a:t>
            </a:r>
            <a:r>
              <a:rPr b="0" i="1" lang="it-IT" sz="4400" spc="-265" strike="noStrike">
                <a:solidFill>
                  <a:srgbClr val="c00000"/>
                </a:solidFill>
                <a:latin typeface="Trebuchet MS"/>
              </a:rPr>
              <a:t> </a:t>
            </a:r>
            <a:r>
              <a:rPr b="0" i="1" lang="it-IT" sz="4400" spc="-92" strike="noStrike">
                <a:solidFill>
                  <a:srgbClr val="c00000"/>
                </a:solidFill>
                <a:latin typeface="Trebuchet MS"/>
              </a:rPr>
              <a:t>CARDIACO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318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19" name="object 4"/>
          <p:cNvSpPr/>
          <p:nvPr/>
        </p:nvSpPr>
        <p:spPr>
          <a:xfrm>
            <a:off x="91080" y="1420920"/>
            <a:ext cx="8854920" cy="49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600" spc="-21" strike="noStrike">
                <a:solidFill>
                  <a:srgbClr val="000000"/>
                </a:solidFill>
                <a:latin typeface="Calibri"/>
                <a:ea typeface="DejaVu Sans"/>
              </a:rPr>
              <a:t>rappresenta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it-IT" sz="3600" spc="-211" strike="noStrike" u="heavy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rebuchet MS"/>
                <a:ea typeface="DejaVu Sans"/>
              </a:rPr>
              <a:t>l’esame</a:t>
            </a:r>
            <a:r>
              <a:rPr b="0" i="1" lang="it-IT" sz="3600" spc="-245" strike="noStrike" u="heavy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i="1" lang="it-IT" sz="3600" spc="-185" strike="noStrike" u="heavy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rebuchet MS"/>
                <a:ea typeface="DejaVu Sans"/>
              </a:rPr>
              <a:t>strumentale</a:t>
            </a:r>
            <a:r>
              <a:rPr b="0" i="1" lang="it-IT" sz="3600" spc="-236" strike="noStrike" u="heavy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i="1" lang="it-IT" sz="3600" spc="-171" strike="noStrike" u="heavy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rebuchet MS"/>
                <a:ea typeface="DejaVu Sans"/>
              </a:rPr>
              <a:t>principale</a:t>
            </a:r>
            <a:r>
              <a:rPr b="0" i="1" lang="it-IT" sz="3600" spc="-222" strike="noStrike" u="heavy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600" spc="-26" strike="noStrike">
                <a:solidFill>
                  <a:srgbClr val="c00000"/>
                </a:solidFill>
                <a:latin typeface="Calibri"/>
                <a:ea typeface="DejaVu Sans"/>
              </a:rPr>
              <a:t>nel </a:t>
            </a:r>
            <a:r>
              <a:rPr b="0" lang="it-IT" sz="3600" spc="-12" strike="noStrike">
                <a:solidFill>
                  <a:srgbClr val="c00000"/>
                </a:solidFill>
                <a:latin typeface="Calibri"/>
                <a:ea typeface="DejaVu Sans"/>
              </a:rPr>
              <a:t>percorso</a:t>
            </a:r>
            <a:r>
              <a:rPr b="0" lang="it-IT" sz="3600" spc="-10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2" strike="noStrike">
                <a:solidFill>
                  <a:srgbClr val="c00000"/>
                </a:solidFill>
                <a:latin typeface="Calibri"/>
                <a:ea typeface="DejaVu Sans"/>
              </a:rPr>
              <a:t>diagnostico</a:t>
            </a:r>
            <a:r>
              <a:rPr b="0" lang="it-IT" sz="3600" spc="-8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del</a:t>
            </a:r>
            <a:r>
              <a:rPr b="0" lang="it-IT" sz="3600" spc="-9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paziente</a:t>
            </a:r>
            <a:r>
              <a:rPr b="0" lang="it-IT" sz="3600" spc="-9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e</a:t>
            </a:r>
            <a:r>
              <a:rPr b="0" lang="it-IT" sz="3600" spc="-8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2" strike="noStrike">
                <a:solidFill>
                  <a:srgbClr val="c00000"/>
                </a:solidFill>
                <a:latin typeface="Calibri"/>
                <a:ea typeface="DejaVu Sans"/>
              </a:rPr>
              <a:t>fornisce informazioni</a:t>
            </a:r>
            <a:r>
              <a:rPr b="0" lang="it-IT" sz="3600" spc="-16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riguardanti</a:t>
            </a:r>
            <a:r>
              <a:rPr b="0" lang="it-IT" sz="3600" spc="-15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32" strike="noStrike">
                <a:solidFill>
                  <a:srgbClr val="c00000"/>
                </a:solidFill>
                <a:latin typeface="Calibri"/>
                <a:ea typeface="DejaVu Sans"/>
              </a:rPr>
              <a:t>l’anatomia</a:t>
            </a:r>
            <a:r>
              <a:rPr b="0" lang="it-IT" sz="3600" spc="-13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2" strike="noStrike">
                <a:solidFill>
                  <a:srgbClr val="c00000"/>
                </a:solidFill>
                <a:latin typeface="Calibri"/>
                <a:ea typeface="DejaVu Sans"/>
              </a:rPr>
              <a:t>cardiaca,</a:t>
            </a:r>
            <a:r>
              <a:rPr b="0" lang="it-IT" sz="3600" spc="-15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26" strike="noStrike">
                <a:solidFill>
                  <a:srgbClr val="c00000"/>
                </a:solidFill>
                <a:latin typeface="Calibri"/>
                <a:ea typeface="DejaVu Sans"/>
              </a:rPr>
              <a:t>la contrattilità</a:t>
            </a:r>
            <a:r>
              <a:rPr b="0" lang="it-IT" sz="3600" spc="-9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parietale</a:t>
            </a:r>
            <a:r>
              <a:rPr b="0" lang="it-IT" sz="3600" spc="-7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e</a:t>
            </a:r>
            <a:r>
              <a:rPr b="0" lang="it-IT" sz="3600" spc="-4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la</a:t>
            </a:r>
            <a:r>
              <a:rPr b="0" lang="it-IT" sz="3600" spc="-5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funzione</a:t>
            </a:r>
            <a:r>
              <a:rPr b="0" lang="it-IT" sz="3600" spc="-8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2" strike="noStrike">
                <a:solidFill>
                  <a:srgbClr val="c00000"/>
                </a:solidFill>
                <a:latin typeface="Calibri"/>
                <a:ea typeface="DejaVu Sans"/>
              </a:rPr>
              <a:t>valvolare.</a:t>
            </a:r>
            <a:endParaRPr b="0" lang="it-IT" sz="36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Fornisce</a:t>
            </a:r>
            <a:r>
              <a:rPr b="0" lang="it-IT" sz="3600" spc="-14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inoltre</a:t>
            </a:r>
            <a:r>
              <a:rPr b="0" lang="it-IT" sz="3600" spc="-5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il</a:t>
            </a:r>
            <a:r>
              <a:rPr b="0" lang="it-IT" sz="3600" spc="-3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dato</a:t>
            </a:r>
            <a:r>
              <a:rPr b="0" lang="it-IT" sz="3600" spc="-5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di</a:t>
            </a:r>
            <a:r>
              <a:rPr b="0" lang="it-IT" sz="3600" spc="-3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60" strike="noStrike">
                <a:solidFill>
                  <a:srgbClr val="c00000"/>
                </a:solidFill>
                <a:latin typeface="Trebuchet MS"/>
                <a:ea typeface="DejaVu Sans"/>
              </a:rPr>
              <a:t>Frazione</a:t>
            </a:r>
            <a:r>
              <a:rPr b="0" lang="it-IT" sz="3600" spc="-287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14" strike="noStrike">
                <a:solidFill>
                  <a:srgbClr val="c00000"/>
                </a:solidFill>
                <a:latin typeface="Trebuchet MS"/>
                <a:ea typeface="DejaVu Sans"/>
              </a:rPr>
              <a:t>di</a:t>
            </a:r>
            <a:r>
              <a:rPr b="0" lang="it-IT" sz="3600" spc="-265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2" strike="noStrike">
                <a:solidFill>
                  <a:srgbClr val="c00000"/>
                </a:solidFill>
                <a:latin typeface="Trebuchet MS"/>
                <a:ea typeface="DejaVu Sans"/>
              </a:rPr>
              <a:t>eiezione </a:t>
            </a:r>
            <a:r>
              <a:rPr b="0" lang="it-IT" sz="3600" spc="-97" strike="noStrike">
                <a:solidFill>
                  <a:srgbClr val="c00000"/>
                </a:solidFill>
                <a:latin typeface="Calibri"/>
                <a:ea typeface="DejaVu Sans"/>
              </a:rPr>
              <a:t>(</a:t>
            </a:r>
            <a:r>
              <a:rPr b="0" lang="it-IT" sz="3600" spc="-97" strike="noStrike">
                <a:solidFill>
                  <a:srgbClr val="c00000"/>
                </a:solidFill>
                <a:latin typeface="Trebuchet MS"/>
                <a:ea typeface="DejaVu Sans"/>
              </a:rPr>
              <a:t>FE</a:t>
            </a:r>
            <a:r>
              <a:rPr b="0" lang="it-IT" sz="3600" spc="-97" strike="noStrike">
                <a:solidFill>
                  <a:srgbClr val="c00000"/>
                </a:solidFill>
                <a:latin typeface="Calibri"/>
                <a:ea typeface="DejaVu Sans"/>
              </a:rPr>
              <a:t>)</a:t>
            </a:r>
            <a:r>
              <a:rPr b="0" lang="it-IT" sz="3600" spc="-10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che</a:t>
            </a:r>
            <a:r>
              <a:rPr b="0" lang="it-IT" sz="3600" spc="-8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consente</a:t>
            </a:r>
            <a:r>
              <a:rPr b="0" lang="it-IT" sz="3600" spc="-8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di</a:t>
            </a:r>
            <a:r>
              <a:rPr b="0" lang="it-IT" sz="3600" spc="-8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distinguere</a:t>
            </a:r>
            <a:r>
              <a:rPr b="0" lang="it-IT" sz="3600" spc="-10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la</a:t>
            </a:r>
            <a:r>
              <a:rPr b="0" lang="it-IT" sz="3600" spc="-7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12" strike="noStrike">
                <a:solidFill>
                  <a:srgbClr val="c00000"/>
                </a:solidFill>
                <a:latin typeface="Calibri"/>
                <a:ea typeface="DejaVu Sans"/>
              </a:rPr>
              <a:t>popolazione </a:t>
            </a:r>
            <a:r>
              <a:rPr b="0" lang="it-IT" sz="3600" spc="-1" strike="noStrike">
                <a:solidFill>
                  <a:srgbClr val="c00000"/>
                </a:solidFill>
                <a:latin typeface="Calibri"/>
                <a:ea typeface="DejaVu Sans"/>
              </a:rPr>
              <a:t>con</a:t>
            </a:r>
            <a:r>
              <a:rPr b="0" lang="it-IT" sz="3600" spc="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3600" spc="-92" strike="noStrike">
                <a:solidFill>
                  <a:srgbClr val="c00000"/>
                </a:solidFill>
                <a:latin typeface="Trebuchet MS"/>
                <a:ea typeface="DejaVu Sans"/>
              </a:rPr>
              <a:t>scompenso</a:t>
            </a:r>
            <a:r>
              <a:rPr b="0" lang="it-IT" sz="3600" spc="-245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65" strike="noStrike">
                <a:solidFill>
                  <a:srgbClr val="c00000"/>
                </a:solidFill>
                <a:latin typeface="Trebuchet MS"/>
                <a:ea typeface="DejaVu Sans"/>
              </a:rPr>
              <a:t>cardiaco</a:t>
            </a:r>
            <a:r>
              <a:rPr b="0" lang="it-IT" sz="3600" spc="-245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20" strike="noStrike">
                <a:solidFill>
                  <a:srgbClr val="c00000"/>
                </a:solidFill>
                <a:latin typeface="Trebuchet MS"/>
                <a:ea typeface="DejaVu Sans"/>
              </a:rPr>
              <a:t>a</a:t>
            </a:r>
            <a:r>
              <a:rPr b="0" lang="it-IT" sz="3600" spc="-250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2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funzione</a:t>
            </a:r>
            <a:r>
              <a:rPr b="0" lang="it-IT" sz="3600" spc="-23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600" spc="-1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sistolica</a:t>
            </a:r>
            <a:r>
              <a:rPr b="0" lang="it-IT" sz="3600" spc="-1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1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depressa</a:t>
            </a:r>
            <a:r>
              <a:rPr b="0" lang="it-IT" sz="3600" spc="-26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600" spc="-9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(FE&lt;40%)</a:t>
            </a:r>
            <a:r>
              <a:rPr b="0" lang="it-IT" sz="3600" spc="-24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e</a:t>
            </a:r>
            <a:r>
              <a:rPr b="0" lang="it-IT" sz="3600" spc="9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r>
              <a:rPr b="0" lang="it-IT" sz="3600" spc="2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3600" spc="-12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funzione</a:t>
            </a:r>
            <a:r>
              <a:rPr b="0" lang="it-IT" sz="3600" spc="-22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600" spc="-1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sistolica</a:t>
            </a:r>
            <a:r>
              <a:rPr b="0" lang="it-IT" sz="3600" spc="-1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3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conservata</a:t>
            </a:r>
            <a:r>
              <a:rPr b="0" lang="it-IT" sz="3600" spc="-26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600" spc="-197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(FE&gt;</a:t>
            </a:r>
            <a:r>
              <a:rPr b="0" lang="it-IT" sz="3600" spc="-250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600" spc="-1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40%).</a:t>
            </a:r>
            <a:endParaRPr b="0" lang="it-IT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object 2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21" name="object 3"/>
          <p:cNvSpPr/>
          <p:nvPr/>
        </p:nvSpPr>
        <p:spPr>
          <a:xfrm>
            <a:off x="91080" y="5040"/>
            <a:ext cx="8693640" cy="67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Le</a:t>
            </a:r>
            <a:r>
              <a:rPr b="0" lang="it-IT" sz="40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recenti</a:t>
            </a:r>
            <a:r>
              <a:rPr b="0" lang="it-IT" sz="40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it-IT" sz="4000" spc="-182" strike="noStrike">
                <a:solidFill>
                  <a:srgbClr val="000000"/>
                </a:solidFill>
                <a:latin typeface="Trebuchet MS"/>
                <a:ea typeface="DejaVu Sans"/>
              </a:rPr>
              <a:t>LineeGuida</a:t>
            </a:r>
            <a:r>
              <a:rPr b="0" i="1" lang="it-IT" sz="4000" spc="-30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i="1" lang="it-IT" sz="4000" spc="-225" strike="noStrike">
                <a:solidFill>
                  <a:srgbClr val="000000"/>
                </a:solidFill>
                <a:latin typeface="Trebuchet MS"/>
                <a:ea typeface="DejaVu Sans"/>
              </a:rPr>
              <a:t>ESC</a:t>
            </a:r>
            <a:r>
              <a:rPr b="0" i="1" lang="it-IT" sz="4000" spc="-30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000000"/>
                </a:solidFill>
                <a:latin typeface="Calibri"/>
                <a:ea typeface="DejaVu Sans"/>
              </a:rPr>
              <a:t>hanno </a:t>
            </a:r>
            <a:r>
              <a:rPr b="0" lang="it-IT" sz="4000" spc="-21" strike="noStrike">
                <a:solidFill>
                  <a:srgbClr val="000000"/>
                </a:solidFill>
                <a:latin typeface="Calibri"/>
                <a:ea typeface="DejaVu Sans"/>
              </a:rPr>
              <a:t>introdotto</a:t>
            </a:r>
            <a:r>
              <a:rPr b="0" lang="it-IT" sz="4000" spc="-12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40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000000"/>
                </a:solidFill>
                <a:latin typeface="Calibri"/>
                <a:ea typeface="DejaVu Sans"/>
              </a:rPr>
              <a:t>fatto</a:t>
            </a:r>
            <a:r>
              <a:rPr b="0" lang="it-IT" sz="4000" spc="-114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b="0" lang="it-IT" sz="40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diverse</a:t>
            </a:r>
            <a:r>
              <a:rPr b="0" lang="it-IT" sz="40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classi</a:t>
            </a:r>
            <a:r>
              <a:rPr b="0" lang="it-IT" sz="40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26" strike="noStrike">
                <a:solidFill>
                  <a:srgbClr val="000000"/>
                </a:solidFill>
                <a:latin typeface="Calibri"/>
                <a:ea typeface="DejaVu Sans"/>
              </a:rPr>
              <a:t>di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Frazione</a:t>
            </a:r>
            <a:r>
              <a:rPr b="0" lang="it-IT" sz="40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40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Eiezione</a:t>
            </a:r>
            <a:r>
              <a:rPr b="0" lang="it-IT" sz="40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che</a:t>
            </a:r>
            <a:r>
              <a:rPr b="0" lang="it-IT" sz="40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000000"/>
                </a:solidFill>
                <a:latin typeface="Calibri"/>
                <a:ea typeface="DejaVu Sans"/>
              </a:rPr>
              <a:t>identificano altrettanti</a:t>
            </a:r>
            <a:r>
              <a:rPr b="0" lang="it-IT" sz="4000" spc="-14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gruppi</a:t>
            </a:r>
            <a:r>
              <a:rPr b="0" lang="it-IT" sz="40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40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000000"/>
                </a:solidFill>
                <a:latin typeface="Calibri"/>
                <a:ea typeface="DejaVu Sans"/>
              </a:rPr>
              <a:t>pazienti:</a:t>
            </a:r>
            <a:endParaRPr b="0" lang="it-IT" sz="4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4000" spc="-242" strike="noStrike">
                <a:solidFill>
                  <a:srgbClr val="ff0000"/>
                </a:solidFill>
                <a:latin typeface="Trebuchet MS"/>
                <a:ea typeface="DejaVu Sans"/>
              </a:rPr>
              <a:t>FE</a:t>
            </a:r>
            <a:r>
              <a:rPr b="0" lang="it-IT" sz="4000" spc="-296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37" strike="noStrike">
                <a:solidFill>
                  <a:srgbClr val="ff0000"/>
                </a:solidFill>
                <a:latin typeface="Trebuchet MS"/>
                <a:ea typeface="DejaVu Sans"/>
              </a:rPr>
              <a:t>&lt;</a:t>
            </a:r>
            <a:r>
              <a:rPr b="0" lang="it-IT" sz="4000" spc="-301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106" strike="noStrike">
                <a:solidFill>
                  <a:srgbClr val="ff0000"/>
                </a:solidFill>
                <a:latin typeface="Trebuchet MS"/>
                <a:ea typeface="DejaVu Sans"/>
              </a:rPr>
              <a:t>40%</a:t>
            </a:r>
            <a:r>
              <a:rPr b="0" lang="it-IT" sz="4000" spc="-301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205" strike="noStrike">
                <a:solidFill>
                  <a:srgbClr val="ff0000"/>
                </a:solidFill>
                <a:latin typeface="Trebuchet MS"/>
                <a:ea typeface="DejaVu Sans"/>
              </a:rPr>
              <a:t>HFrEF</a:t>
            </a:r>
            <a:r>
              <a:rPr b="0" lang="it-IT" sz="4000" spc="-26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14" strike="noStrike">
                <a:solidFill>
                  <a:srgbClr val="ff0000"/>
                </a:solidFill>
                <a:latin typeface="Trebuchet MS"/>
                <a:ea typeface="DejaVu Sans"/>
              </a:rPr>
              <a:t>(scompenso</a:t>
            </a:r>
            <a:r>
              <a:rPr b="0" lang="it-IT" sz="4000" spc="-26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85" strike="noStrike">
                <a:solidFill>
                  <a:srgbClr val="ff0000"/>
                </a:solidFill>
                <a:latin typeface="Trebuchet MS"/>
                <a:ea typeface="DejaVu Sans"/>
              </a:rPr>
              <a:t>cardiaco</a:t>
            </a:r>
            <a:r>
              <a:rPr b="0" lang="it-IT" sz="4000" spc="-24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26" strike="noStrike">
                <a:solidFill>
                  <a:srgbClr val="ff0000"/>
                </a:solidFill>
                <a:latin typeface="Trebuchet MS"/>
                <a:ea typeface="DejaVu Sans"/>
              </a:rPr>
              <a:t>con </a:t>
            </a:r>
            <a:r>
              <a:rPr b="0" lang="it-IT" sz="4000" spc="-242" strike="noStrike">
                <a:solidFill>
                  <a:srgbClr val="ff0000"/>
                </a:solidFill>
                <a:latin typeface="Trebuchet MS"/>
                <a:ea typeface="DejaVu Sans"/>
              </a:rPr>
              <a:t>FE</a:t>
            </a:r>
            <a:r>
              <a:rPr b="0" lang="it-IT" sz="4000" spc="-301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41" strike="noStrike">
                <a:solidFill>
                  <a:srgbClr val="ff0000"/>
                </a:solidFill>
                <a:latin typeface="Trebuchet MS"/>
                <a:ea typeface="DejaVu Sans"/>
              </a:rPr>
              <a:t>ridotta)</a:t>
            </a:r>
            <a:endParaRPr b="0" lang="it-IT" sz="4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4000" spc="-242" strike="noStrike">
                <a:solidFill>
                  <a:srgbClr val="ff0000"/>
                </a:solidFill>
                <a:latin typeface="Trebuchet MS"/>
                <a:ea typeface="DejaVu Sans"/>
              </a:rPr>
              <a:t>FE</a:t>
            </a:r>
            <a:r>
              <a:rPr b="0" lang="it-IT" sz="4000" spc="-301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45" strike="noStrike">
                <a:solidFill>
                  <a:srgbClr val="ff0000"/>
                </a:solidFill>
                <a:latin typeface="Trebuchet MS"/>
                <a:ea typeface="DejaVu Sans"/>
              </a:rPr>
              <a:t>compresa</a:t>
            </a:r>
            <a:r>
              <a:rPr b="0" lang="it-IT" sz="4000" spc="-270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202" strike="noStrike">
                <a:solidFill>
                  <a:srgbClr val="ff0000"/>
                </a:solidFill>
                <a:latin typeface="Trebuchet MS"/>
                <a:ea typeface="DejaVu Sans"/>
              </a:rPr>
              <a:t>tra</a:t>
            </a:r>
            <a:r>
              <a:rPr b="0" lang="it-IT" sz="4000" spc="-270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92" strike="noStrike">
                <a:solidFill>
                  <a:srgbClr val="ff0000"/>
                </a:solidFill>
                <a:latin typeface="Trebuchet MS"/>
                <a:ea typeface="DejaVu Sans"/>
              </a:rPr>
              <a:t>40</a:t>
            </a:r>
            <a:r>
              <a:rPr b="0" lang="it-IT" sz="4000" spc="-296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205" strike="noStrike">
                <a:solidFill>
                  <a:srgbClr val="ff0000"/>
                </a:solidFill>
                <a:latin typeface="Trebuchet MS"/>
                <a:ea typeface="DejaVu Sans"/>
              </a:rPr>
              <a:t>e</a:t>
            </a:r>
            <a:r>
              <a:rPr b="0" lang="it-IT" sz="4000" spc="-301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106" strike="noStrike">
                <a:solidFill>
                  <a:srgbClr val="ff0000"/>
                </a:solidFill>
                <a:latin typeface="Trebuchet MS"/>
                <a:ea typeface="DejaVu Sans"/>
              </a:rPr>
              <a:t>50%</a:t>
            </a:r>
            <a:r>
              <a:rPr b="0" lang="it-IT" sz="4000" spc="-301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ff0000"/>
                </a:solidFill>
                <a:latin typeface="Trebuchet MS"/>
                <a:ea typeface="DejaVu Sans"/>
              </a:rPr>
              <a:t>HFmrEF </a:t>
            </a:r>
            <a:r>
              <a:rPr b="0" lang="it-IT" sz="4000" spc="-120" strike="noStrike">
                <a:solidFill>
                  <a:srgbClr val="ff0000"/>
                </a:solidFill>
                <a:latin typeface="Trebuchet MS"/>
                <a:ea typeface="DejaVu Sans"/>
              </a:rPr>
              <a:t>(scompenso</a:t>
            </a:r>
            <a:r>
              <a:rPr b="0" lang="it-IT" sz="4000" spc="-265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85" strike="noStrike">
                <a:solidFill>
                  <a:srgbClr val="ff0000"/>
                </a:solidFill>
                <a:latin typeface="Trebuchet MS"/>
                <a:ea typeface="DejaVu Sans"/>
              </a:rPr>
              <a:t>cardiaco</a:t>
            </a:r>
            <a:r>
              <a:rPr b="0" lang="it-IT" sz="4000" spc="-22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40" strike="noStrike">
                <a:solidFill>
                  <a:srgbClr val="ff0000"/>
                </a:solidFill>
                <a:latin typeface="Trebuchet MS"/>
                <a:ea typeface="DejaVu Sans"/>
              </a:rPr>
              <a:t>con</a:t>
            </a:r>
            <a:r>
              <a:rPr b="0" lang="it-IT" sz="4000" spc="-26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242" strike="noStrike">
                <a:solidFill>
                  <a:srgbClr val="ff0000"/>
                </a:solidFill>
                <a:latin typeface="Trebuchet MS"/>
                <a:ea typeface="DejaVu Sans"/>
              </a:rPr>
              <a:t>FE</a:t>
            </a:r>
            <a:r>
              <a:rPr b="0" lang="it-IT" sz="4000" spc="-265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37" strike="noStrike">
                <a:solidFill>
                  <a:srgbClr val="ff0000"/>
                </a:solidFill>
                <a:latin typeface="Trebuchet MS"/>
                <a:ea typeface="DejaVu Sans"/>
              </a:rPr>
              <a:t>lievemente </a:t>
            </a:r>
            <a:r>
              <a:rPr b="0" lang="it-IT" sz="4000" spc="-46" strike="noStrike">
                <a:solidFill>
                  <a:srgbClr val="ff0000"/>
                </a:solidFill>
                <a:latin typeface="Trebuchet MS"/>
                <a:ea typeface="DejaVu Sans"/>
              </a:rPr>
              <a:t>ridotta)</a:t>
            </a:r>
            <a:endParaRPr b="0" lang="it-IT" sz="4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4000" spc="-242" strike="noStrike">
                <a:solidFill>
                  <a:srgbClr val="c00000"/>
                </a:solidFill>
                <a:latin typeface="Trebuchet MS"/>
                <a:ea typeface="DejaVu Sans"/>
              </a:rPr>
              <a:t>FE</a:t>
            </a:r>
            <a:r>
              <a:rPr b="0" lang="it-IT" sz="4000" spc="-296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37" strike="noStrike">
                <a:solidFill>
                  <a:srgbClr val="c00000"/>
                </a:solidFill>
                <a:latin typeface="Trebuchet MS"/>
                <a:ea typeface="DejaVu Sans"/>
              </a:rPr>
              <a:t>&gt;</a:t>
            </a:r>
            <a:r>
              <a:rPr b="0" lang="it-IT" sz="4000" spc="-301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106" strike="noStrike">
                <a:solidFill>
                  <a:srgbClr val="c00000"/>
                </a:solidFill>
                <a:latin typeface="Trebuchet MS"/>
                <a:ea typeface="DejaVu Sans"/>
              </a:rPr>
              <a:t>50%</a:t>
            </a:r>
            <a:r>
              <a:rPr b="0" lang="it-IT" sz="4000" spc="-307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91" strike="noStrike">
                <a:solidFill>
                  <a:srgbClr val="c00000"/>
                </a:solidFill>
                <a:latin typeface="Trebuchet MS"/>
                <a:ea typeface="DejaVu Sans"/>
              </a:rPr>
              <a:t>HFpEF</a:t>
            </a:r>
            <a:r>
              <a:rPr b="0" lang="it-IT" sz="4000" spc="-262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14" strike="noStrike">
                <a:solidFill>
                  <a:srgbClr val="c00000"/>
                </a:solidFill>
                <a:latin typeface="Trebuchet MS"/>
                <a:ea typeface="DejaVu Sans"/>
              </a:rPr>
              <a:t>(scompenso</a:t>
            </a:r>
            <a:r>
              <a:rPr b="0" lang="it-IT" sz="4000" spc="-265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85" strike="noStrike">
                <a:solidFill>
                  <a:srgbClr val="c00000"/>
                </a:solidFill>
                <a:latin typeface="Trebuchet MS"/>
                <a:ea typeface="DejaVu Sans"/>
              </a:rPr>
              <a:t>cardiaco</a:t>
            </a:r>
            <a:r>
              <a:rPr b="0" lang="it-IT" sz="4000" spc="-242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26" strike="noStrike">
                <a:solidFill>
                  <a:srgbClr val="c00000"/>
                </a:solidFill>
                <a:latin typeface="Trebuchet MS"/>
                <a:ea typeface="DejaVu Sans"/>
              </a:rPr>
              <a:t>con </a:t>
            </a:r>
            <a:r>
              <a:rPr b="0" lang="it-IT" sz="4000" spc="-242" strike="noStrike">
                <a:solidFill>
                  <a:srgbClr val="c00000"/>
                </a:solidFill>
                <a:latin typeface="Trebuchet MS"/>
                <a:ea typeface="DejaVu Sans"/>
              </a:rPr>
              <a:t>FE</a:t>
            </a:r>
            <a:r>
              <a:rPr b="0" lang="it-IT" sz="4000" spc="-301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72" strike="noStrike">
                <a:solidFill>
                  <a:srgbClr val="c00000"/>
                </a:solidFill>
                <a:latin typeface="Trebuchet MS"/>
                <a:ea typeface="DejaVu Sans"/>
              </a:rPr>
              <a:t>preservata)</a:t>
            </a:r>
            <a:endParaRPr b="0" lang="it-IT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bject 2"/>
          <p:cNvSpPr/>
          <p:nvPr/>
        </p:nvSpPr>
        <p:spPr>
          <a:xfrm>
            <a:off x="2608200" y="461160"/>
            <a:ext cx="549144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000" spc="-1" strike="noStrike">
                <a:solidFill>
                  <a:srgbClr val="ff0000"/>
                </a:solidFill>
                <a:latin typeface="Comic Sans MS"/>
              </a:rPr>
              <a:t>SCOMPENSO</a:t>
            </a:r>
            <a:r>
              <a:rPr b="0" lang="it-IT" sz="3000" spc="-145" strike="noStrike">
                <a:solidFill>
                  <a:srgbClr val="ff0000"/>
                </a:solidFill>
                <a:latin typeface="Comic Sans MS"/>
              </a:rPr>
              <a:t> </a:t>
            </a:r>
            <a:r>
              <a:rPr b="0" lang="it-IT" sz="3000" spc="-12" strike="noStrike">
                <a:solidFill>
                  <a:srgbClr val="ff0000"/>
                </a:solidFill>
                <a:latin typeface="Comic Sans MS"/>
              </a:rPr>
              <a:t>CARDIACO</a:t>
            </a:r>
            <a:endParaRPr b="0" lang="it-IT" sz="3000" spc="-1" strike="noStrike">
              <a:latin typeface="Arial"/>
            </a:endParaRPr>
          </a:p>
        </p:txBody>
      </p:sp>
      <p:pic>
        <p:nvPicPr>
          <p:cNvPr id="164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165" name="object 4"/>
          <p:cNvSpPr/>
          <p:nvPr/>
        </p:nvSpPr>
        <p:spPr>
          <a:xfrm>
            <a:off x="548280" y="1279080"/>
            <a:ext cx="7983000" cy="51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E’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una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sindrome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clinica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32" strike="noStrike">
                <a:solidFill>
                  <a:srgbClr val="000000"/>
                </a:solidFill>
                <a:latin typeface="Calibri"/>
                <a:ea typeface="DejaVu Sans"/>
              </a:rPr>
              <a:t>caratterizzata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41" strike="noStrike">
                <a:solidFill>
                  <a:srgbClr val="000000"/>
                </a:solidFill>
                <a:latin typeface="Trebuchet MS"/>
                <a:ea typeface="DejaVu Sans"/>
              </a:rPr>
              <a:t>sintomi </a:t>
            </a:r>
            <a:r>
              <a:rPr b="0" lang="it-IT" sz="3200" spc="-151" strike="noStrike">
                <a:solidFill>
                  <a:srgbClr val="000000"/>
                </a:solidFill>
                <a:latin typeface="Trebuchet MS"/>
                <a:ea typeface="DejaVu Sans"/>
              </a:rPr>
              <a:t>tipici</a:t>
            </a:r>
            <a:r>
              <a:rPr b="0" lang="it-IT" sz="3200" spc="-282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(dispnea,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fatica)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che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possono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essere</a:t>
            </a:r>
            <a:endParaRPr b="0" lang="it-IT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71"/>
              </a:spcBef>
            </a:pP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accompagnati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anche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</a:t>
            </a:r>
            <a:r>
              <a:rPr b="0" lang="it-IT" sz="3200" spc="-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97" strike="noStrike">
                <a:solidFill>
                  <a:srgbClr val="000000"/>
                </a:solidFill>
                <a:latin typeface="Trebuchet MS"/>
                <a:ea typeface="DejaVu Sans"/>
              </a:rPr>
              <a:t>segni</a:t>
            </a:r>
            <a:r>
              <a:rPr b="0" lang="it-IT" sz="3200" spc="-25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65" strike="noStrike">
                <a:solidFill>
                  <a:srgbClr val="000000"/>
                </a:solidFill>
                <a:latin typeface="Trebuchet MS"/>
                <a:ea typeface="DejaVu Sans"/>
              </a:rPr>
              <a:t>clinici</a:t>
            </a:r>
            <a:r>
              <a:rPr b="0" lang="it-IT" sz="3200" spc="-282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(elevazione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pressione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venosa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centrale,</a:t>
            </a:r>
            <a:r>
              <a:rPr b="0" lang="it-IT" sz="32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crepitazioni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polmonari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ed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edemi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periferici)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causata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una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alterazione</a:t>
            </a:r>
            <a:r>
              <a:rPr b="0" lang="it-IT" sz="3200" spc="-13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strutturale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e/o</a:t>
            </a:r>
            <a:r>
              <a:rPr b="0" lang="it-IT" sz="3200" spc="-12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funzionale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cardiaca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comporta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una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riduzione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portata cardiaca</a:t>
            </a:r>
            <a:r>
              <a:rPr b="0" lang="it-IT" sz="32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e/o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elevazione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delle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pressioni</a:t>
            </a:r>
            <a:endParaRPr b="0" lang="it-IT" sz="3200" spc="-1" strike="noStrike">
              <a:latin typeface="Arial"/>
            </a:endParaRPr>
          </a:p>
          <a:p>
            <a:pPr marL="12600">
              <a:lnSpc>
                <a:spcPct val="120000"/>
              </a:lnSpc>
            </a:pP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intracardiache,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riposo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durante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sforzo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(ESC,</a:t>
            </a:r>
            <a:r>
              <a:rPr b="0" lang="it-IT" sz="3200" spc="-12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2016)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object 2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23" name="object 3"/>
          <p:cNvSpPr/>
          <p:nvPr/>
        </p:nvSpPr>
        <p:spPr>
          <a:xfrm>
            <a:off x="91080" y="5040"/>
            <a:ext cx="8794080" cy="67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Per</a:t>
            </a:r>
            <a:r>
              <a:rPr b="0" lang="it-IT" sz="4000" spc="-14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20" strike="noStrike">
                <a:solidFill>
                  <a:srgbClr val="000000"/>
                </a:solidFill>
                <a:latin typeface="Trebuchet MS"/>
                <a:ea typeface="DejaVu Sans"/>
              </a:rPr>
              <a:t>comodita</a:t>
            </a:r>
            <a:r>
              <a:rPr b="0" lang="it-IT" sz="4000" spc="-120" strike="noStrike">
                <a:solidFill>
                  <a:srgbClr val="000000"/>
                </a:solidFill>
                <a:latin typeface="Calibri"/>
                <a:ea typeface="DejaVu Sans"/>
              </a:rPr>
              <a:t>’</a:t>
            </a:r>
            <a:r>
              <a:rPr b="0" lang="it-IT" sz="40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potremmo</a:t>
            </a:r>
            <a:r>
              <a:rPr b="0" lang="it-IT" sz="40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000000"/>
                </a:solidFill>
                <a:latin typeface="Calibri"/>
                <a:ea typeface="DejaVu Sans"/>
              </a:rPr>
              <a:t>semplicemente distinguere</a:t>
            </a:r>
            <a:r>
              <a:rPr b="0" lang="it-IT" sz="4000" spc="-114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in</a:t>
            </a:r>
            <a:r>
              <a:rPr b="0" lang="it-IT" sz="40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14" strike="noStrike">
                <a:solidFill>
                  <a:srgbClr val="000000"/>
                </a:solidFill>
                <a:latin typeface="Trebuchet MS"/>
                <a:ea typeface="DejaVu Sans"/>
              </a:rPr>
              <a:t>due</a:t>
            </a:r>
            <a:r>
              <a:rPr b="0" lang="it-IT" sz="4000" spc="-30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gruppi</a:t>
            </a:r>
            <a:r>
              <a:rPr b="0" lang="it-IT" sz="40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40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000000"/>
                </a:solidFill>
                <a:latin typeface="Calibri"/>
                <a:ea typeface="DejaVu Sans"/>
              </a:rPr>
              <a:t>popolazione: </a:t>
            </a:r>
            <a:r>
              <a:rPr b="0" lang="it-IT" sz="4000" spc="-182" strike="noStrike">
                <a:solidFill>
                  <a:srgbClr val="c00000"/>
                </a:solidFill>
                <a:latin typeface="Trebuchet MS"/>
                <a:ea typeface="DejaVu Sans"/>
              </a:rPr>
              <a:t>1-</a:t>
            </a:r>
            <a:r>
              <a:rPr b="0" lang="it-IT" sz="4000" spc="-321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Scompenso</a:t>
            </a:r>
            <a:r>
              <a:rPr b="0" lang="it-IT" sz="4000" spc="-22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cardiaco</a:t>
            </a:r>
            <a:r>
              <a:rPr b="0" lang="it-IT" sz="4000" spc="-12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con</a:t>
            </a:r>
            <a:r>
              <a:rPr b="0" lang="it-IT" sz="4000" spc="-10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c00000"/>
                </a:solidFill>
                <a:latin typeface="Trebuchet MS"/>
                <a:ea typeface="DejaVu Sans"/>
              </a:rPr>
              <a:t>funzione </a:t>
            </a:r>
            <a:r>
              <a:rPr b="0" lang="it-IT" sz="4000" spc="-160" strike="noStrike">
                <a:solidFill>
                  <a:srgbClr val="c00000"/>
                </a:solidFill>
                <a:latin typeface="Trebuchet MS"/>
                <a:ea typeface="DejaVu Sans"/>
              </a:rPr>
              <a:t>sistolica</a:t>
            </a:r>
            <a:r>
              <a:rPr b="0" lang="it-IT" sz="4000" spc="-276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31" strike="noStrike">
                <a:solidFill>
                  <a:srgbClr val="c00000"/>
                </a:solidFill>
                <a:latin typeface="Trebuchet MS"/>
                <a:ea typeface="DejaVu Sans"/>
              </a:rPr>
              <a:t>depressa</a:t>
            </a:r>
            <a:r>
              <a:rPr b="0" lang="it-IT" sz="4000" spc="-296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(modello</a:t>
            </a:r>
            <a:r>
              <a:rPr b="0" lang="it-IT" sz="4000" spc="-2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c00000"/>
                </a:solidFill>
                <a:latin typeface="Calibri"/>
                <a:ea typeface="DejaVu Sans"/>
              </a:rPr>
              <a:t>fisiopatologico dilatativo</a:t>
            </a:r>
            <a:r>
              <a:rPr b="0" lang="it-IT" sz="4000" spc="-18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ipocinetico)</a:t>
            </a:r>
            <a:r>
              <a:rPr b="0" lang="it-IT" sz="4000" spc="-9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con</a:t>
            </a:r>
            <a:r>
              <a:rPr b="0" lang="it-IT" sz="4000" spc="-6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52" strike="noStrike">
                <a:solidFill>
                  <a:srgbClr val="c00000"/>
                </a:solidFill>
                <a:latin typeface="Trebuchet MS"/>
                <a:ea typeface="DejaVu Sans"/>
              </a:rPr>
              <a:t>FE&lt;40%</a:t>
            </a:r>
            <a:r>
              <a:rPr b="0" lang="it-IT" sz="4000" spc="-321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e</a:t>
            </a:r>
            <a:r>
              <a:rPr b="0" lang="it-IT" sz="4000" spc="-7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c00000"/>
                </a:solidFill>
                <a:latin typeface="Calibri"/>
                <a:ea typeface="DejaVu Sans"/>
              </a:rPr>
              <a:t>Vtdi&gt;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80ml/m2</a:t>
            </a:r>
            <a:r>
              <a:rPr b="0" lang="it-IT" sz="4000" spc="-6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:</a:t>
            </a:r>
            <a:r>
              <a:rPr b="0" lang="it-IT" sz="4000" spc="-6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c00000"/>
                </a:solidFill>
                <a:latin typeface="Trebuchet MS"/>
                <a:ea typeface="DejaVu Sans"/>
              </a:rPr>
              <a:t>HFrEF</a:t>
            </a:r>
            <a:endParaRPr b="0" lang="it-IT" sz="40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3755520"/>
              </a:tabLst>
            </a:pPr>
            <a:r>
              <a:rPr b="0" lang="it-IT" sz="4000" spc="-1" strike="noStrike">
                <a:solidFill>
                  <a:srgbClr val="c00000"/>
                </a:solidFill>
                <a:latin typeface="Trebuchet MS"/>
                <a:ea typeface="DejaVu Sans"/>
              </a:rPr>
              <a:t>2-</a:t>
            </a:r>
            <a:r>
              <a:rPr b="0" lang="it-IT" sz="4000" spc="256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Scompenso</a:t>
            </a:r>
            <a:r>
              <a:rPr b="0" lang="it-IT" sz="4000" spc="-16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cardiaco</a:t>
            </a:r>
            <a:r>
              <a:rPr b="0" lang="it-IT" sz="4000" spc="-17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con</a:t>
            </a:r>
            <a:r>
              <a:rPr b="0" lang="it-IT" sz="4000" spc="-157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c00000"/>
                </a:solidFill>
                <a:latin typeface="Trebuchet MS"/>
                <a:ea typeface="DejaVu Sans"/>
              </a:rPr>
              <a:t>funzione </a:t>
            </a:r>
            <a:r>
              <a:rPr b="0" lang="it-IT" sz="4000" spc="-160" strike="noStrike">
                <a:solidFill>
                  <a:srgbClr val="c00000"/>
                </a:solidFill>
                <a:latin typeface="Trebuchet MS"/>
                <a:ea typeface="DejaVu Sans"/>
              </a:rPr>
              <a:t>sistolica</a:t>
            </a:r>
            <a:r>
              <a:rPr b="0" lang="it-IT" sz="4000" spc="-231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60" strike="noStrike">
                <a:solidFill>
                  <a:srgbClr val="c00000"/>
                </a:solidFill>
                <a:latin typeface="Trebuchet MS"/>
                <a:ea typeface="DejaVu Sans"/>
              </a:rPr>
              <a:t>preservata</a:t>
            </a:r>
            <a:r>
              <a:rPr b="0" lang="it-IT" sz="4000" spc="-245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c00000"/>
                </a:solidFill>
                <a:latin typeface="Calibri"/>
                <a:ea typeface="DejaVu Sans"/>
              </a:rPr>
              <a:t>(modello fisiopatologico</a:t>
            </a:r>
            <a:r>
              <a:rPr b="0" lang="it-IT" sz="4000" spc="-13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non</a:t>
            </a:r>
            <a:r>
              <a:rPr b="0" lang="it-IT" sz="4000" spc="-10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c00000"/>
                </a:solidFill>
                <a:latin typeface="Calibri"/>
                <a:ea typeface="DejaVu Sans"/>
              </a:rPr>
              <a:t>dilatato</a:t>
            </a:r>
            <a:r>
              <a:rPr b="0" lang="it-IT" sz="4000" spc="-114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e</a:t>
            </a:r>
            <a:r>
              <a:rPr b="0" lang="it-IT" sz="4000" spc="-10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lieve</a:t>
            </a:r>
            <a:r>
              <a:rPr b="0" lang="it-IT" sz="4000" spc="-80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52" strike="noStrike">
                <a:solidFill>
                  <a:srgbClr val="c00000"/>
                </a:solidFill>
                <a:latin typeface="Calibri"/>
                <a:ea typeface="DejaVu Sans"/>
              </a:rPr>
              <a:t>o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assente</a:t>
            </a:r>
            <a:r>
              <a:rPr b="0" lang="it-IT" sz="4000" spc="-14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riduzione</a:t>
            </a:r>
            <a:r>
              <a:rPr b="0" lang="it-IT" sz="4000" spc="-5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della</a:t>
            </a:r>
            <a:r>
              <a:rPr b="0" lang="it-IT" sz="4000" spc="-7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FE)</a:t>
            </a:r>
            <a:r>
              <a:rPr b="0" lang="it-IT" sz="4000" spc="-75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con</a:t>
            </a:r>
            <a:r>
              <a:rPr b="0" lang="it-IT" sz="4000" spc="-5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52" strike="noStrike">
                <a:solidFill>
                  <a:srgbClr val="c00000"/>
                </a:solidFill>
                <a:latin typeface="Trebuchet MS"/>
                <a:ea typeface="DejaVu Sans"/>
              </a:rPr>
              <a:t>FE&gt;40%</a:t>
            </a:r>
            <a:r>
              <a:rPr b="0" lang="it-IT" sz="4000" spc="-307" strike="noStrike">
                <a:solidFill>
                  <a:srgbClr val="c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52" strike="noStrike">
                <a:solidFill>
                  <a:srgbClr val="c00000"/>
                </a:solidFill>
                <a:latin typeface="Calibri"/>
                <a:ea typeface="DejaVu Sans"/>
              </a:rPr>
              <a:t>e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VtDi&lt;</a:t>
            </a:r>
            <a:r>
              <a:rPr b="0" lang="it-IT" sz="4000" spc="-6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80</a:t>
            </a:r>
            <a:r>
              <a:rPr b="0" lang="it-IT" sz="4000" spc="-66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ml/m2</a:t>
            </a:r>
            <a:r>
              <a:rPr b="0" lang="it-IT" sz="4000" spc="-32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it-IT" sz="4000" spc="-52" strike="noStrike">
                <a:solidFill>
                  <a:srgbClr val="c00000"/>
                </a:solidFill>
                <a:latin typeface="Calibri"/>
                <a:ea typeface="DejaVu Sans"/>
              </a:rPr>
              <a:t>:</a:t>
            </a:r>
            <a:r>
              <a:rPr b="0" lang="it-IT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	</a:t>
            </a:r>
            <a:r>
              <a:rPr b="0" lang="it-IT" sz="4000" spc="-12" strike="noStrike">
                <a:solidFill>
                  <a:srgbClr val="c00000"/>
                </a:solidFill>
                <a:latin typeface="Trebuchet MS"/>
                <a:ea typeface="DejaVu Sans"/>
              </a:rPr>
              <a:t>HFpEF</a:t>
            </a:r>
            <a:endParaRPr b="0" lang="it-IT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bject 2"/>
          <p:cNvSpPr/>
          <p:nvPr/>
        </p:nvSpPr>
        <p:spPr>
          <a:xfrm>
            <a:off x="1846800" y="8280"/>
            <a:ext cx="547416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600" spc="-131" strike="noStrike">
                <a:solidFill>
                  <a:srgbClr val="000000"/>
                </a:solidFill>
                <a:latin typeface="Trebuchet MS"/>
              </a:rPr>
              <a:t>Priorità</a:t>
            </a:r>
            <a:r>
              <a:rPr b="0" lang="it-IT" sz="3600" spc="-28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600" spc="-114" strike="noStrike">
                <a:solidFill>
                  <a:srgbClr val="000000"/>
                </a:solidFill>
                <a:latin typeface="Trebuchet MS"/>
              </a:rPr>
              <a:t>di</a:t>
            </a:r>
            <a:r>
              <a:rPr b="0" lang="it-IT" sz="3600" spc="-23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600" spc="-100" strike="noStrike">
                <a:solidFill>
                  <a:srgbClr val="000000"/>
                </a:solidFill>
                <a:latin typeface="Trebuchet MS"/>
              </a:rPr>
              <a:t>invio</a:t>
            </a:r>
            <a:r>
              <a:rPr b="0" lang="it-IT" sz="3600" spc="-245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600" spc="-145" strike="noStrike">
                <a:solidFill>
                  <a:srgbClr val="000000"/>
                </a:solidFill>
                <a:latin typeface="Trebuchet MS"/>
              </a:rPr>
              <a:t>del</a:t>
            </a:r>
            <a:r>
              <a:rPr b="0" lang="it-IT" sz="3600" spc="-23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600" spc="-157" strike="noStrike">
                <a:solidFill>
                  <a:srgbClr val="000000"/>
                </a:solidFill>
                <a:latin typeface="Trebuchet MS"/>
              </a:rPr>
              <a:t>paziente: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325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26" name="object 4"/>
          <p:cNvSpPr/>
          <p:nvPr/>
        </p:nvSpPr>
        <p:spPr>
          <a:xfrm>
            <a:off x="199440" y="703080"/>
            <a:ext cx="8924040" cy="56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</a:t>
            </a:r>
            <a:r>
              <a:rPr b="1" lang="it-IT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quale</a:t>
            </a:r>
            <a:r>
              <a:rPr b="1" lang="it-IT" sz="28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priorità?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39"/>
              </a:spcBef>
            </a:pPr>
            <a:endParaRPr b="0" lang="it-IT" sz="2800" spc="-1" strike="noStrike">
              <a:latin typeface="Arial"/>
            </a:endParaRPr>
          </a:p>
          <a:p>
            <a:pPr marL="12600" indent="-10080">
              <a:lnSpc>
                <a:spcPct val="100000"/>
              </a:lnSpc>
              <a:buClr>
                <a:srgbClr val="000000"/>
              </a:buClr>
              <a:buSzPct val="96000"/>
              <a:buFont typeface="Times New Roman"/>
              <a:buChar char="•"/>
              <a:tabLst>
                <a:tab algn="l" pos="135360"/>
                <a:tab algn="l" pos="1364040"/>
                <a:tab algn="l" pos="7059240"/>
              </a:tabLst>
            </a:pP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Richieste</a:t>
            </a:r>
            <a:r>
              <a:rPr b="1" lang="it-IT" sz="28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1" lang="it-IT" sz="28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ECG-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RX</a:t>
            </a:r>
            <a:r>
              <a:rPr b="1" lang="it-IT" sz="28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TORACE-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esami</a:t>
            </a:r>
            <a:r>
              <a:rPr b="1" lang="it-IT" sz="28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ematochimici</a:t>
            </a:r>
            <a:r>
              <a:rPr b="1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che </a:t>
            </a:r>
            <a:r>
              <a:rPr b="1" lang="it-IT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comprendano</a:t>
            </a:r>
            <a:r>
              <a:rPr b="1" lang="it-IT" sz="28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BNP:</a:t>
            </a:r>
            <a:r>
              <a:rPr b="1" lang="it-IT" sz="28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impegnativa</a:t>
            </a:r>
            <a:r>
              <a:rPr b="1" lang="it-IT" sz="28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</a:t>
            </a:r>
            <a:r>
              <a:rPr b="1" lang="it-IT" sz="28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priorità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it-IT" sz="28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Breve</a:t>
            </a:r>
            <a:r>
              <a:rPr b="0" lang="it-IT" sz="28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: </a:t>
            </a:r>
            <a:r>
              <a:rPr b="1" lang="it-IT" sz="28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barrare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	</a:t>
            </a:r>
            <a:r>
              <a:rPr b="1" lang="it-IT" sz="2800" spc="-52" strike="noStrike">
                <a:solidFill>
                  <a:srgbClr val="ff0000"/>
                </a:solidFill>
                <a:latin typeface="Times New Roman"/>
                <a:ea typeface="DejaVu Sans"/>
              </a:rPr>
              <a:t>B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tabLst>
                <a:tab algn="l" pos="135360"/>
                <a:tab algn="l" pos="1364040"/>
                <a:tab algn="l" pos="7059240"/>
              </a:tabLst>
            </a:pPr>
            <a:endParaRPr b="0" lang="it-IT" sz="2800" spc="-1" strike="noStrike">
              <a:latin typeface="Arial"/>
            </a:endParaRPr>
          </a:p>
          <a:p>
            <a:pPr marL="12600" indent="-10080">
              <a:lnSpc>
                <a:spcPct val="100000"/>
              </a:lnSpc>
              <a:buClr>
                <a:srgbClr val="000000"/>
              </a:buClr>
              <a:buSzPct val="96000"/>
              <a:buFont typeface="Times New Roman"/>
              <a:buChar char="•"/>
              <a:tabLst>
                <a:tab algn="l" pos="135360"/>
              </a:tabLst>
            </a:pP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	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SE</a:t>
            </a:r>
            <a:r>
              <a:rPr b="1" lang="it-IT" sz="2800" spc="-86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IL</a:t>
            </a:r>
            <a:r>
              <a:rPr b="1" lang="it-IT" sz="2800" spc="-17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SOSPETTO</a:t>
            </a:r>
            <a:r>
              <a:rPr b="1" lang="it-IT" sz="2800" spc="-86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VIENE</a:t>
            </a:r>
            <a:r>
              <a:rPr b="1" lang="it-IT" sz="2800" spc="-3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CONFORTATO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RICHIEDERE</a:t>
            </a:r>
            <a:r>
              <a:rPr b="1" lang="it-IT" sz="2800" spc="-13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ECOCOLORDOPPLER</a:t>
            </a:r>
            <a:r>
              <a:rPr b="1" lang="it-IT" sz="2800" spc="-100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CARDIACO: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2364120"/>
              </a:tabLst>
            </a:pPr>
            <a:r>
              <a:rPr b="1" lang="it-IT" sz="2800" spc="-21" strike="noStrike">
                <a:solidFill>
                  <a:srgbClr val="ff0000"/>
                </a:solidFill>
                <a:latin typeface="Times New Roman"/>
                <a:ea typeface="DejaVu Sans"/>
              </a:rPr>
              <a:t>INVIO</a:t>
            </a:r>
            <a:r>
              <a:rPr b="1" lang="it-IT" sz="2800" spc="-15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A</a:t>
            </a:r>
            <a:r>
              <a:rPr b="1" lang="it-IT" sz="2800" spc="-126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26" strike="noStrike">
                <a:solidFill>
                  <a:srgbClr val="ff0000"/>
                </a:solidFill>
                <a:latin typeface="Times New Roman"/>
                <a:ea typeface="DejaVu Sans"/>
              </a:rPr>
              <a:t>PDA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	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con</a:t>
            </a:r>
            <a:r>
              <a:rPr b="1" lang="it-IT" sz="2800" spc="-7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indicazione</a:t>
            </a:r>
            <a:r>
              <a:rPr b="1" lang="it-IT" sz="2800" spc="-66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nella</a:t>
            </a:r>
            <a:r>
              <a:rPr b="1" lang="it-IT" sz="2800" spc="-7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impegnativa</a:t>
            </a:r>
            <a:r>
              <a:rPr b="1" lang="it-IT" sz="2800" spc="-66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21" strike="noStrike">
                <a:solidFill>
                  <a:srgbClr val="ff0000"/>
                </a:solidFill>
                <a:latin typeface="Times New Roman"/>
                <a:ea typeface="DejaVu Sans"/>
              </a:rPr>
              <a:t>PDTA </a:t>
            </a:r>
            <a:r>
              <a:rPr b="1" lang="it-IT" sz="28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SCOMPENSO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39"/>
              </a:spcBef>
              <a:tabLst>
                <a:tab algn="l" pos="2364120"/>
              </a:tabLst>
            </a:pPr>
            <a:endParaRPr b="0" lang="it-IT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2364120"/>
              </a:tabLst>
            </a:pPr>
            <a:r>
              <a:rPr b="0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Saranno</a:t>
            </a:r>
            <a:r>
              <a:rPr b="0" lang="it-IT" sz="2800" spc="-86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previsti</a:t>
            </a:r>
            <a:r>
              <a:rPr b="0" lang="it-IT" sz="2800" spc="-97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percorsi</a:t>
            </a:r>
            <a:r>
              <a:rPr b="1" lang="it-IT" sz="2800" spc="-80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dedicati,</a:t>
            </a:r>
            <a:r>
              <a:rPr b="1" lang="it-IT" sz="2800" spc="-80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26" strike="noStrike">
                <a:solidFill>
                  <a:srgbClr val="ff0000"/>
                </a:solidFill>
                <a:latin typeface="Times New Roman"/>
                <a:ea typeface="DejaVu Sans"/>
              </a:rPr>
              <a:t>per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  <a:tabLst>
                <a:tab algn="l" pos="2364120"/>
              </a:tabLst>
            </a:pP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ottenere</a:t>
            </a:r>
            <a:r>
              <a:rPr b="1" lang="it-IT" sz="2800" spc="-80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l’esecuzione</a:t>
            </a:r>
            <a:r>
              <a:rPr b="1" lang="it-IT" sz="2800" spc="-60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di</a:t>
            </a:r>
            <a:r>
              <a:rPr b="1" lang="it-IT" sz="2800" spc="-7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ECOCG</a:t>
            </a:r>
            <a:r>
              <a:rPr b="1" lang="it-IT" sz="2800" spc="-5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entro</a:t>
            </a:r>
            <a:r>
              <a:rPr b="1" lang="it-IT" sz="2800" spc="-5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3</a:t>
            </a:r>
            <a:r>
              <a:rPr b="1" lang="it-IT" sz="2800" spc="-7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settimane</a:t>
            </a:r>
            <a:r>
              <a:rPr b="1" lang="it-IT" sz="2800" spc="-75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52" strike="noStrike">
                <a:solidFill>
                  <a:srgbClr val="ff0000"/>
                </a:solidFill>
                <a:latin typeface="Times New Roman"/>
                <a:ea typeface="DejaVu Sans"/>
              </a:rPr>
              <a:t>.</a:t>
            </a:r>
            <a:endParaRPr b="0" lang="it-IT" sz="2800" spc="-1" strike="noStrike">
              <a:latin typeface="Arial"/>
            </a:endParaRPr>
          </a:p>
        </p:txBody>
      </p:sp>
      <p:grpSp>
        <p:nvGrpSpPr>
          <p:cNvPr id="327" name="object 5"/>
          <p:cNvGrpSpPr/>
          <p:nvPr/>
        </p:nvGrpSpPr>
        <p:grpSpPr>
          <a:xfrm>
            <a:off x="6870600" y="4568400"/>
            <a:ext cx="1706040" cy="984240"/>
            <a:chOff x="6870600" y="4568400"/>
            <a:chExt cx="1706040" cy="984240"/>
          </a:xfrm>
        </p:grpSpPr>
        <p:sp>
          <p:nvSpPr>
            <p:cNvPr id="328" name="object 6"/>
            <p:cNvSpPr/>
            <p:nvPr/>
          </p:nvSpPr>
          <p:spPr>
            <a:xfrm>
              <a:off x="6888600" y="4586760"/>
              <a:ext cx="1656000" cy="935280"/>
            </a:xfrm>
            <a:custGeom>
              <a:avLst/>
              <a:gdLst/>
              <a:ahLst/>
              <a:rect l="l" t="t" r="r" b="b"/>
              <a:pathLst>
                <a:path w="1656715" h="935989">
                  <a:moveTo>
                    <a:pt x="1656587" y="233171"/>
                  </a:moveTo>
                  <a:lnTo>
                    <a:pt x="1423415" y="0"/>
                  </a:lnTo>
                  <a:lnTo>
                    <a:pt x="1188719" y="233171"/>
                  </a:lnTo>
                  <a:lnTo>
                    <a:pt x="1306067" y="233171"/>
                  </a:lnTo>
                  <a:lnTo>
                    <a:pt x="1306067" y="585215"/>
                  </a:lnTo>
                  <a:lnTo>
                    <a:pt x="234695" y="585215"/>
                  </a:lnTo>
                  <a:lnTo>
                    <a:pt x="234695" y="467867"/>
                  </a:lnTo>
                  <a:lnTo>
                    <a:pt x="0" y="702563"/>
                  </a:lnTo>
                  <a:lnTo>
                    <a:pt x="234695" y="935735"/>
                  </a:lnTo>
                  <a:lnTo>
                    <a:pt x="234695" y="818387"/>
                  </a:lnTo>
                  <a:lnTo>
                    <a:pt x="1540763" y="818387"/>
                  </a:lnTo>
                  <a:lnTo>
                    <a:pt x="1540763" y="233171"/>
                  </a:lnTo>
                  <a:lnTo>
                    <a:pt x="1656587" y="233171"/>
                  </a:lnTo>
                  <a:close/>
                </a:path>
              </a:pathLst>
            </a:custGeom>
            <a:solidFill>
              <a:srgbClr val="4f80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object 7"/>
            <p:cNvSpPr/>
            <p:nvPr/>
          </p:nvSpPr>
          <p:spPr>
            <a:xfrm>
              <a:off x="6870600" y="4568400"/>
              <a:ext cx="1706040" cy="984240"/>
            </a:xfrm>
            <a:custGeom>
              <a:avLst/>
              <a:gdLst/>
              <a:ahLst/>
              <a:rect l="l" t="t" r="r" b="b"/>
              <a:pathLst>
                <a:path w="1706879" h="984885">
                  <a:moveTo>
                    <a:pt x="265176" y="589788"/>
                  </a:moveTo>
                  <a:lnTo>
                    <a:pt x="265176" y="455676"/>
                  </a:lnTo>
                  <a:lnTo>
                    <a:pt x="0" y="720852"/>
                  </a:lnTo>
                  <a:lnTo>
                    <a:pt x="27432" y="748126"/>
                  </a:lnTo>
                  <a:lnTo>
                    <a:pt x="27432" y="711708"/>
                  </a:lnTo>
                  <a:lnTo>
                    <a:pt x="36546" y="720822"/>
                  </a:lnTo>
                  <a:lnTo>
                    <a:pt x="239268" y="516775"/>
                  </a:lnTo>
                  <a:lnTo>
                    <a:pt x="239268" y="486156"/>
                  </a:lnTo>
                  <a:lnTo>
                    <a:pt x="260604" y="495300"/>
                  </a:lnTo>
                  <a:lnTo>
                    <a:pt x="260604" y="589788"/>
                  </a:lnTo>
                  <a:lnTo>
                    <a:pt x="265176" y="589788"/>
                  </a:lnTo>
                  <a:close/>
                  <a:moveTo>
                    <a:pt x="36546" y="720822"/>
                  </a:moveTo>
                  <a:lnTo>
                    <a:pt x="27432" y="711708"/>
                  </a:lnTo>
                  <a:lnTo>
                    <a:pt x="27432" y="729996"/>
                  </a:lnTo>
                  <a:lnTo>
                    <a:pt x="36546" y="720822"/>
                  </a:lnTo>
                  <a:close/>
                  <a:moveTo>
                    <a:pt x="260604" y="944880"/>
                  </a:moveTo>
                  <a:lnTo>
                    <a:pt x="36546" y="720822"/>
                  </a:lnTo>
                  <a:lnTo>
                    <a:pt x="27432" y="729996"/>
                  </a:lnTo>
                  <a:lnTo>
                    <a:pt x="27432" y="748126"/>
                  </a:lnTo>
                  <a:lnTo>
                    <a:pt x="239268" y="958744"/>
                  </a:lnTo>
                  <a:lnTo>
                    <a:pt x="239268" y="954024"/>
                  </a:lnTo>
                  <a:lnTo>
                    <a:pt x="260604" y="944880"/>
                  </a:lnTo>
                  <a:close/>
                  <a:moveTo>
                    <a:pt x="260604" y="495300"/>
                  </a:moveTo>
                  <a:lnTo>
                    <a:pt x="239268" y="486156"/>
                  </a:lnTo>
                  <a:lnTo>
                    <a:pt x="239268" y="516775"/>
                  </a:lnTo>
                  <a:lnTo>
                    <a:pt x="260604" y="495300"/>
                  </a:lnTo>
                  <a:close/>
                  <a:moveTo>
                    <a:pt x="260604" y="589788"/>
                  </a:moveTo>
                  <a:lnTo>
                    <a:pt x="260604" y="495300"/>
                  </a:lnTo>
                  <a:lnTo>
                    <a:pt x="239268" y="516775"/>
                  </a:lnTo>
                  <a:lnTo>
                    <a:pt x="239268" y="615696"/>
                  </a:lnTo>
                  <a:lnTo>
                    <a:pt x="252984" y="615696"/>
                  </a:lnTo>
                  <a:lnTo>
                    <a:pt x="252984" y="589788"/>
                  </a:lnTo>
                  <a:lnTo>
                    <a:pt x="260604" y="589788"/>
                  </a:lnTo>
                  <a:close/>
                  <a:moveTo>
                    <a:pt x="1559052" y="824484"/>
                  </a:moveTo>
                  <a:lnTo>
                    <a:pt x="239268" y="824484"/>
                  </a:lnTo>
                  <a:lnTo>
                    <a:pt x="239268" y="923544"/>
                  </a:lnTo>
                  <a:lnTo>
                    <a:pt x="252984" y="937260"/>
                  </a:lnTo>
                  <a:lnTo>
                    <a:pt x="252984" y="850392"/>
                  </a:lnTo>
                  <a:lnTo>
                    <a:pt x="265176" y="836676"/>
                  </a:lnTo>
                  <a:lnTo>
                    <a:pt x="265176" y="850392"/>
                  </a:lnTo>
                  <a:lnTo>
                    <a:pt x="1545336" y="850392"/>
                  </a:lnTo>
                  <a:lnTo>
                    <a:pt x="1545336" y="836676"/>
                  </a:lnTo>
                  <a:lnTo>
                    <a:pt x="1559052" y="824484"/>
                  </a:lnTo>
                  <a:close/>
                  <a:moveTo>
                    <a:pt x="260604" y="979958"/>
                  </a:moveTo>
                  <a:lnTo>
                    <a:pt x="260604" y="944880"/>
                  </a:lnTo>
                  <a:lnTo>
                    <a:pt x="239268" y="954024"/>
                  </a:lnTo>
                  <a:lnTo>
                    <a:pt x="239268" y="958744"/>
                  </a:lnTo>
                  <a:lnTo>
                    <a:pt x="260604" y="979958"/>
                  </a:lnTo>
                  <a:close/>
                  <a:moveTo>
                    <a:pt x="1324356" y="589788"/>
                  </a:moveTo>
                  <a:lnTo>
                    <a:pt x="252984" y="589788"/>
                  </a:lnTo>
                  <a:lnTo>
                    <a:pt x="265176" y="603504"/>
                  </a:lnTo>
                  <a:lnTo>
                    <a:pt x="265176" y="615696"/>
                  </a:lnTo>
                  <a:lnTo>
                    <a:pt x="1312164" y="615696"/>
                  </a:lnTo>
                  <a:lnTo>
                    <a:pt x="1312164" y="603504"/>
                  </a:lnTo>
                  <a:lnTo>
                    <a:pt x="1324356" y="589788"/>
                  </a:lnTo>
                  <a:close/>
                  <a:moveTo>
                    <a:pt x="265176" y="615696"/>
                  </a:moveTo>
                  <a:lnTo>
                    <a:pt x="265176" y="603504"/>
                  </a:lnTo>
                  <a:lnTo>
                    <a:pt x="252984" y="589788"/>
                  </a:lnTo>
                  <a:lnTo>
                    <a:pt x="252984" y="615696"/>
                  </a:lnTo>
                  <a:lnTo>
                    <a:pt x="265176" y="615696"/>
                  </a:lnTo>
                  <a:close/>
                  <a:moveTo>
                    <a:pt x="265176" y="850392"/>
                  </a:moveTo>
                  <a:lnTo>
                    <a:pt x="265176" y="836676"/>
                  </a:lnTo>
                  <a:lnTo>
                    <a:pt x="252984" y="850392"/>
                  </a:lnTo>
                  <a:lnTo>
                    <a:pt x="265176" y="850392"/>
                  </a:lnTo>
                  <a:close/>
                  <a:moveTo>
                    <a:pt x="265176" y="984504"/>
                  </a:moveTo>
                  <a:lnTo>
                    <a:pt x="265176" y="850392"/>
                  </a:lnTo>
                  <a:lnTo>
                    <a:pt x="252984" y="850392"/>
                  </a:lnTo>
                  <a:lnTo>
                    <a:pt x="252984" y="937260"/>
                  </a:lnTo>
                  <a:lnTo>
                    <a:pt x="260604" y="944880"/>
                  </a:lnTo>
                  <a:lnTo>
                    <a:pt x="260604" y="979958"/>
                  </a:lnTo>
                  <a:lnTo>
                    <a:pt x="265176" y="984504"/>
                  </a:lnTo>
                  <a:close/>
                  <a:moveTo>
                    <a:pt x="1706880" y="265176"/>
                  </a:moveTo>
                  <a:lnTo>
                    <a:pt x="1441704" y="0"/>
                  </a:lnTo>
                  <a:lnTo>
                    <a:pt x="1176528" y="265176"/>
                  </a:lnTo>
                  <a:lnTo>
                    <a:pt x="1207008" y="265176"/>
                  </a:lnTo>
                  <a:lnTo>
                    <a:pt x="1207008" y="239268"/>
                  </a:lnTo>
                  <a:lnTo>
                    <a:pt x="1237627" y="239268"/>
                  </a:lnTo>
                  <a:lnTo>
                    <a:pt x="1432560" y="45601"/>
                  </a:lnTo>
                  <a:lnTo>
                    <a:pt x="1432560" y="27432"/>
                  </a:lnTo>
                  <a:lnTo>
                    <a:pt x="1450848" y="27432"/>
                  </a:lnTo>
                  <a:lnTo>
                    <a:pt x="1450848" y="45601"/>
                  </a:lnTo>
                  <a:lnTo>
                    <a:pt x="1645780" y="239268"/>
                  </a:lnTo>
                  <a:lnTo>
                    <a:pt x="1674876" y="239268"/>
                  </a:lnTo>
                  <a:lnTo>
                    <a:pt x="1674876" y="265176"/>
                  </a:lnTo>
                  <a:lnTo>
                    <a:pt x="1706880" y="265176"/>
                  </a:lnTo>
                  <a:close/>
                  <a:moveTo>
                    <a:pt x="1237627" y="239268"/>
                  </a:moveTo>
                  <a:lnTo>
                    <a:pt x="1207008" y="239268"/>
                  </a:lnTo>
                  <a:lnTo>
                    <a:pt x="1216152" y="260604"/>
                  </a:lnTo>
                  <a:lnTo>
                    <a:pt x="1237627" y="239268"/>
                  </a:lnTo>
                  <a:close/>
                  <a:moveTo>
                    <a:pt x="1336548" y="615696"/>
                  </a:moveTo>
                  <a:lnTo>
                    <a:pt x="1336548" y="239268"/>
                  </a:lnTo>
                  <a:lnTo>
                    <a:pt x="1237627" y="239268"/>
                  </a:lnTo>
                  <a:lnTo>
                    <a:pt x="1216152" y="260604"/>
                  </a:lnTo>
                  <a:lnTo>
                    <a:pt x="1207008" y="239268"/>
                  </a:lnTo>
                  <a:lnTo>
                    <a:pt x="1207008" y="265176"/>
                  </a:lnTo>
                  <a:lnTo>
                    <a:pt x="1312164" y="265176"/>
                  </a:lnTo>
                  <a:lnTo>
                    <a:pt x="1312164" y="251460"/>
                  </a:lnTo>
                  <a:lnTo>
                    <a:pt x="1324356" y="265176"/>
                  </a:lnTo>
                  <a:lnTo>
                    <a:pt x="1324356" y="615696"/>
                  </a:lnTo>
                  <a:lnTo>
                    <a:pt x="1336548" y="615696"/>
                  </a:lnTo>
                  <a:close/>
                  <a:moveTo>
                    <a:pt x="1324356" y="265176"/>
                  </a:moveTo>
                  <a:lnTo>
                    <a:pt x="1312164" y="251460"/>
                  </a:lnTo>
                  <a:lnTo>
                    <a:pt x="1312164" y="265176"/>
                  </a:lnTo>
                  <a:lnTo>
                    <a:pt x="1324356" y="265176"/>
                  </a:lnTo>
                  <a:close/>
                  <a:moveTo>
                    <a:pt x="1324356" y="589788"/>
                  </a:moveTo>
                  <a:lnTo>
                    <a:pt x="1324356" y="265176"/>
                  </a:lnTo>
                  <a:lnTo>
                    <a:pt x="1312164" y="265176"/>
                  </a:lnTo>
                  <a:lnTo>
                    <a:pt x="1312164" y="589788"/>
                  </a:lnTo>
                  <a:lnTo>
                    <a:pt x="1324356" y="589788"/>
                  </a:lnTo>
                  <a:close/>
                  <a:moveTo>
                    <a:pt x="1324356" y="615696"/>
                  </a:moveTo>
                  <a:lnTo>
                    <a:pt x="1324356" y="589788"/>
                  </a:lnTo>
                  <a:lnTo>
                    <a:pt x="1312164" y="603504"/>
                  </a:lnTo>
                  <a:lnTo>
                    <a:pt x="1312164" y="615696"/>
                  </a:lnTo>
                  <a:lnTo>
                    <a:pt x="1324356" y="615696"/>
                  </a:lnTo>
                  <a:close/>
                  <a:moveTo>
                    <a:pt x="1450848" y="27432"/>
                  </a:moveTo>
                  <a:lnTo>
                    <a:pt x="1432560" y="27432"/>
                  </a:lnTo>
                  <a:lnTo>
                    <a:pt x="1441704" y="36516"/>
                  </a:lnTo>
                  <a:lnTo>
                    <a:pt x="1450848" y="27432"/>
                  </a:lnTo>
                  <a:close/>
                  <a:moveTo>
                    <a:pt x="1441704" y="36516"/>
                  </a:moveTo>
                  <a:lnTo>
                    <a:pt x="1432560" y="27432"/>
                  </a:lnTo>
                  <a:lnTo>
                    <a:pt x="1432560" y="45601"/>
                  </a:lnTo>
                  <a:lnTo>
                    <a:pt x="1441704" y="36516"/>
                  </a:lnTo>
                  <a:close/>
                  <a:moveTo>
                    <a:pt x="1450848" y="45601"/>
                  </a:moveTo>
                  <a:lnTo>
                    <a:pt x="1450848" y="27432"/>
                  </a:lnTo>
                  <a:lnTo>
                    <a:pt x="1441704" y="36516"/>
                  </a:lnTo>
                  <a:lnTo>
                    <a:pt x="1450848" y="45601"/>
                  </a:lnTo>
                  <a:close/>
                  <a:moveTo>
                    <a:pt x="1674876" y="265176"/>
                  </a:moveTo>
                  <a:lnTo>
                    <a:pt x="1674876" y="239268"/>
                  </a:lnTo>
                  <a:lnTo>
                    <a:pt x="1667256" y="260604"/>
                  </a:lnTo>
                  <a:lnTo>
                    <a:pt x="1645780" y="239268"/>
                  </a:lnTo>
                  <a:lnTo>
                    <a:pt x="1545336" y="239268"/>
                  </a:lnTo>
                  <a:lnTo>
                    <a:pt x="1545336" y="824484"/>
                  </a:lnTo>
                  <a:lnTo>
                    <a:pt x="1559052" y="824484"/>
                  </a:lnTo>
                  <a:lnTo>
                    <a:pt x="1559052" y="265176"/>
                  </a:lnTo>
                  <a:lnTo>
                    <a:pt x="1571244" y="251460"/>
                  </a:lnTo>
                  <a:lnTo>
                    <a:pt x="1571244" y="265176"/>
                  </a:lnTo>
                  <a:lnTo>
                    <a:pt x="1674876" y="265176"/>
                  </a:lnTo>
                  <a:close/>
                  <a:moveTo>
                    <a:pt x="1571244" y="850392"/>
                  </a:moveTo>
                  <a:lnTo>
                    <a:pt x="1571244" y="265176"/>
                  </a:lnTo>
                  <a:lnTo>
                    <a:pt x="1559052" y="265176"/>
                  </a:lnTo>
                  <a:lnTo>
                    <a:pt x="1559052" y="824484"/>
                  </a:lnTo>
                  <a:lnTo>
                    <a:pt x="1545336" y="836676"/>
                  </a:lnTo>
                  <a:lnTo>
                    <a:pt x="1545336" y="850392"/>
                  </a:lnTo>
                  <a:lnTo>
                    <a:pt x="1571244" y="850392"/>
                  </a:lnTo>
                  <a:close/>
                  <a:moveTo>
                    <a:pt x="1571244" y="265176"/>
                  </a:moveTo>
                  <a:lnTo>
                    <a:pt x="1571244" y="251460"/>
                  </a:lnTo>
                  <a:lnTo>
                    <a:pt x="1559052" y="265176"/>
                  </a:lnTo>
                  <a:lnTo>
                    <a:pt x="1571244" y="265176"/>
                  </a:lnTo>
                  <a:close/>
                  <a:moveTo>
                    <a:pt x="1674876" y="239268"/>
                  </a:moveTo>
                  <a:lnTo>
                    <a:pt x="1645780" y="239268"/>
                  </a:lnTo>
                  <a:lnTo>
                    <a:pt x="1667256" y="260604"/>
                  </a:lnTo>
                  <a:lnTo>
                    <a:pt x="1674876" y="239268"/>
                  </a:lnTo>
                  <a:close/>
                </a:path>
              </a:pathLst>
            </a:custGeom>
            <a:solidFill>
              <a:srgbClr val="375d8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object 2"/>
          <p:cNvSpPr/>
          <p:nvPr/>
        </p:nvSpPr>
        <p:spPr>
          <a:xfrm>
            <a:off x="338040" y="378360"/>
            <a:ext cx="8491680" cy="15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080" bIns="0">
            <a:noAutofit/>
          </a:bodyPr>
          <a:p>
            <a:pPr marL="917640" indent="-904680">
              <a:lnSpc>
                <a:spcPct val="98000"/>
              </a:lnSpc>
              <a:spcBef>
                <a:spcPts val="150"/>
              </a:spcBef>
              <a:tabLst>
                <a:tab algn="l" pos="0"/>
              </a:tabLst>
            </a:pPr>
            <a:r>
              <a:rPr b="0" lang="it-IT" sz="3200" spc="-160" strike="noStrike">
                <a:solidFill>
                  <a:srgbClr val="000000"/>
                </a:solidFill>
                <a:latin typeface="Trebuchet MS"/>
              </a:rPr>
              <a:t>Criteri</a:t>
            </a:r>
            <a:r>
              <a:rPr b="0" lang="it-IT" sz="3200" spc="-21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11" strike="noStrike">
                <a:solidFill>
                  <a:srgbClr val="000000"/>
                </a:solidFill>
                <a:latin typeface="Trebuchet MS"/>
              </a:rPr>
              <a:t>di</a:t>
            </a:r>
            <a:r>
              <a:rPr b="0" lang="it-IT" sz="3200" spc="-21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00" strike="noStrike">
                <a:solidFill>
                  <a:srgbClr val="000000"/>
                </a:solidFill>
                <a:latin typeface="Trebuchet MS"/>
              </a:rPr>
              <a:t>inclusione</a:t>
            </a:r>
            <a:r>
              <a:rPr b="0" lang="it-IT" sz="3200" spc="-24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20" strike="noStrike">
                <a:solidFill>
                  <a:srgbClr val="000000"/>
                </a:solidFill>
                <a:latin typeface="Trebuchet MS"/>
              </a:rPr>
              <a:t>per</a:t>
            </a:r>
            <a:r>
              <a:rPr b="0" lang="it-IT" sz="3200" spc="-205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57" strike="noStrike">
                <a:solidFill>
                  <a:srgbClr val="000000"/>
                </a:solidFill>
                <a:latin typeface="Trebuchet MS"/>
              </a:rPr>
              <a:t>il</a:t>
            </a:r>
            <a:r>
              <a:rPr b="0" lang="it-IT" sz="3200" spc="-205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11" strike="noStrike">
                <a:solidFill>
                  <a:srgbClr val="000000"/>
                </a:solidFill>
                <a:latin typeface="Trebuchet MS"/>
              </a:rPr>
              <a:t>programma</a:t>
            </a:r>
            <a:r>
              <a:rPr b="0" lang="it-IT" sz="3200" spc="-256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11" strike="noStrike">
                <a:solidFill>
                  <a:srgbClr val="000000"/>
                </a:solidFill>
                <a:latin typeface="Trebuchet MS"/>
              </a:rPr>
              <a:t>di</a:t>
            </a:r>
            <a:r>
              <a:rPr b="0" lang="it-IT" sz="3200" spc="-202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92" strike="noStrike">
                <a:solidFill>
                  <a:srgbClr val="000000"/>
                </a:solidFill>
                <a:latin typeface="Trebuchet MS"/>
              </a:rPr>
              <a:t>assistenza </a:t>
            </a:r>
            <a:r>
              <a:rPr b="0" lang="it-IT" sz="3200" spc="-126" strike="noStrike">
                <a:solidFill>
                  <a:srgbClr val="000000"/>
                </a:solidFill>
                <a:latin typeface="Trebuchet MS"/>
              </a:rPr>
              <a:t>Centro/Ambulatorio</a:t>
            </a:r>
            <a:r>
              <a:rPr b="0" lang="it-IT" sz="3200" spc="-225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20" strike="noStrike">
                <a:solidFill>
                  <a:srgbClr val="000000"/>
                </a:solidFill>
                <a:latin typeface="Trebuchet MS"/>
              </a:rPr>
              <a:t>per</a:t>
            </a:r>
            <a:r>
              <a:rPr b="0" lang="it-IT" sz="3200" spc="-197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92" strike="noStrike">
                <a:solidFill>
                  <a:srgbClr val="000000"/>
                </a:solidFill>
                <a:latin typeface="Trebuchet MS"/>
              </a:rPr>
              <a:t>lo</a:t>
            </a:r>
            <a:r>
              <a:rPr b="0" lang="it-IT" sz="3200" spc="-185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Trebuchet MS"/>
              </a:rPr>
              <a:t>Scompenso</a:t>
            </a:r>
            <a:r>
              <a:rPr b="0" lang="it-IT" sz="4000" spc="-12" strike="noStrike">
                <a:solidFill>
                  <a:srgbClr val="000000"/>
                </a:solidFill>
                <a:latin typeface="Trebuchet MS"/>
              </a:rPr>
              <a:t>: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331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32" name="object 4"/>
          <p:cNvSpPr/>
          <p:nvPr/>
        </p:nvSpPr>
        <p:spPr>
          <a:xfrm>
            <a:off x="91080" y="1571760"/>
            <a:ext cx="8665200" cy="519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indent="37008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StarSymbol"/>
              <a:buAutoNum type="arabicPlain"/>
              <a:tabLst>
                <a:tab algn="l" pos="383040"/>
                <a:tab algn="l" pos="464580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Diagnosi</a:t>
            </a:r>
            <a:r>
              <a:rPr b="0" lang="it-IT" sz="28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28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46" strike="noStrike">
                <a:solidFill>
                  <a:srgbClr val="000000"/>
                </a:solidFill>
                <a:latin typeface="Trebuchet MS"/>
                <a:ea typeface="DejaVu Sans"/>
              </a:rPr>
              <a:t>SC</a:t>
            </a:r>
            <a:r>
              <a:rPr b="0" lang="it-IT" sz="2800" spc="-46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r>
              <a:rPr b="0" lang="it-IT" sz="28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quando</a:t>
            </a:r>
            <a:r>
              <a:rPr b="0" lang="it-IT" sz="28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0" lang="it-IT" sz="28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46" strike="noStrike">
                <a:solidFill>
                  <a:srgbClr val="000000"/>
                </a:solidFill>
                <a:latin typeface="Calibri"/>
                <a:ea typeface="DejaVu Sans"/>
              </a:rPr>
              <a:t>BNP/NT-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proBNP</a:t>
            </a:r>
            <a:r>
              <a:rPr b="0" lang="it-IT" sz="2800" spc="-3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risulti</a:t>
            </a:r>
            <a:r>
              <a:rPr b="0" lang="it-IT" sz="28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sopra</a:t>
            </a:r>
            <a:r>
              <a:rPr b="0" lang="it-IT" sz="28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26" strike="noStrike">
                <a:solidFill>
                  <a:srgbClr val="000000"/>
                </a:solidFill>
                <a:latin typeface="Calibri"/>
                <a:ea typeface="DejaVu Sans"/>
              </a:rPr>
              <a:t>il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limite</a:t>
            </a:r>
            <a:r>
              <a:rPr b="0" lang="it-IT" sz="28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per</a:t>
            </a:r>
            <a:r>
              <a:rPr b="0" lang="it-IT" sz="28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escludere</a:t>
            </a:r>
            <a:r>
              <a:rPr b="0" lang="it-IT" sz="28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28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diagnosi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2800" spc="-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32" strike="noStrike">
                <a:solidFill>
                  <a:srgbClr val="000000"/>
                </a:solidFill>
                <a:latin typeface="Calibri"/>
                <a:ea typeface="DejaVu Sans"/>
              </a:rPr>
              <a:t>l’ecocardiogramma</a:t>
            </a:r>
            <a:r>
              <a:rPr b="0" lang="it-IT" sz="2800" spc="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risulti compatibile</a:t>
            </a:r>
            <a:r>
              <a:rPr b="0" lang="it-IT" sz="28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</a:t>
            </a:r>
            <a:r>
              <a:rPr b="0" lang="it-IT" sz="28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28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diagnosi</a:t>
            </a:r>
            <a:r>
              <a:rPr b="0" lang="it-IT" sz="28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28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scompenso</a:t>
            </a:r>
            <a:r>
              <a:rPr b="0" lang="it-IT" sz="2800" spc="-1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cardiaco</a:t>
            </a:r>
            <a:r>
              <a:rPr b="0" lang="it-IT" sz="28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it-IT" sz="28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52" strike="noStrike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prescindere</a:t>
            </a:r>
            <a:r>
              <a:rPr b="0" lang="it-IT" sz="28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dal</a:t>
            </a:r>
            <a:r>
              <a:rPr b="0" lang="it-IT" sz="28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valore</a:t>
            </a:r>
            <a:r>
              <a:rPr b="0" lang="it-IT" sz="28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28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frazione</a:t>
            </a:r>
            <a:r>
              <a:rPr b="0" lang="it-IT" sz="28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28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eiezione);</a:t>
            </a:r>
            <a:endParaRPr b="0" lang="it-IT" sz="2800" spc="-1" strike="noStrike">
              <a:latin typeface="Arial"/>
            </a:endParaRPr>
          </a:p>
          <a:p>
            <a:pPr marL="12600" indent="370080">
              <a:lnSpc>
                <a:spcPct val="100000"/>
              </a:lnSpc>
              <a:spcBef>
                <a:spcPts val="731"/>
              </a:spcBef>
              <a:buClr>
                <a:srgbClr val="000000"/>
              </a:buClr>
              <a:buFont typeface="Carlito"/>
              <a:buAutoNum type="arabicPlain"/>
              <a:tabLst>
                <a:tab algn="l" pos="383040"/>
              </a:tabLst>
            </a:pPr>
            <a:r>
              <a:rPr b="0" lang="it-IT" sz="2800" spc="-66" strike="noStrike">
                <a:solidFill>
                  <a:srgbClr val="000000"/>
                </a:solidFill>
                <a:latin typeface="Trebuchet MS"/>
                <a:ea typeface="DejaVu Sans"/>
              </a:rPr>
              <a:t>Diagnosi</a:t>
            </a:r>
            <a:r>
              <a:rPr b="0" lang="it-IT" sz="28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97" strike="noStrike">
                <a:solidFill>
                  <a:srgbClr val="000000"/>
                </a:solidFill>
                <a:latin typeface="Trebuchet MS"/>
                <a:ea typeface="DejaVu Sans"/>
              </a:rPr>
              <a:t>di</a:t>
            </a:r>
            <a:r>
              <a:rPr b="0" lang="it-IT" sz="2800" spc="-157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97" strike="noStrike">
                <a:solidFill>
                  <a:srgbClr val="000000"/>
                </a:solidFill>
                <a:latin typeface="Trebuchet MS"/>
                <a:ea typeface="DejaVu Sans"/>
              </a:rPr>
              <a:t>disfunzione</a:t>
            </a:r>
            <a:r>
              <a:rPr b="0" lang="it-IT" sz="2800" spc="-17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120" strike="noStrike">
                <a:solidFill>
                  <a:srgbClr val="000000"/>
                </a:solidFill>
                <a:latin typeface="Trebuchet MS"/>
                <a:ea typeface="DejaVu Sans"/>
              </a:rPr>
              <a:t>ventricolare</a:t>
            </a:r>
            <a:r>
              <a:rPr b="0" lang="it-IT" sz="2800" spc="-114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100" strike="noStrike">
                <a:solidFill>
                  <a:srgbClr val="000000"/>
                </a:solidFill>
                <a:latin typeface="Trebuchet MS"/>
                <a:ea typeface="DejaVu Sans"/>
              </a:rPr>
              <a:t>sinistra</a:t>
            </a:r>
            <a:r>
              <a:rPr b="0" lang="it-IT" sz="2800" spc="-140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Trebuchet MS"/>
                <a:ea typeface="DejaVu Sans"/>
              </a:rPr>
              <a:t>FE&lt;40% 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sintomatica</a:t>
            </a:r>
            <a:r>
              <a:rPr b="0" lang="it-IT" sz="28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28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meno,</a:t>
            </a:r>
            <a:r>
              <a:rPr b="0" lang="it-IT" sz="28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indipendentemente</a:t>
            </a:r>
            <a:r>
              <a:rPr b="0" lang="it-IT" sz="28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21" strike="noStrike">
                <a:solidFill>
                  <a:srgbClr val="000000"/>
                </a:solidFill>
                <a:latin typeface="Calibri"/>
                <a:ea typeface="DejaVu Sans"/>
              </a:rPr>
              <a:t>dall’esito</a:t>
            </a:r>
            <a:r>
              <a:rPr b="0" lang="it-IT" sz="28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26" strike="noStrike">
                <a:solidFill>
                  <a:srgbClr val="000000"/>
                </a:solidFill>
                <a:latin typeface="Calibri"/>
                <a:ea typeface="DejaVu Sans"/>
              </a:rPr>
              <a:t>del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dosaggio</a:t>
            </a:r>
            <a:r>
              <a:rPr b="0" lang="it-IT" sz="28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del</a:t>
            </a:r>
            <a:r>
              <a:rPr b="0" lang="it-IT" sz="280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BNP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28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21" strike="noStrike">
                <a:solidFill>
                  <a:srgbClr val="000000"/>
                </a:solidFill>
                <a:latin typeface="Calibri"/>
                <a:ea typeface="DejaVu Sans"/>
              </a:rPr>
              <a:t>NT-</a:t>
            </a:r>
            <a:r>
              <a:rPr b="0" lang="it-IT" sz="2800" spc="-12" strike="noStrike">
                <a:solidFill>
                  <a:srgbClr val="000000"/>
                </a:solidFill>
                <a:latin typeface="Calibri"/>
                <a:ea typeface="DejaVu Sans"/>
              </a:rPr>
              <a:t>proBNP;</a:t>
            </a:r>
            <a:endParaRPr b="0" lang="it-IT" sz="2800" spc="-1" strike="noStrike">
              <a:latin typeface="Arial"/>
            </a:endParaRPr>
          </a:p>
          <a:p>
            <a:pPr marL="395640" indent="-382320">
              <a:lnSpc>
                <a:spcPts val="2869"/>
              </a:lnSpc>
              <a:buClr>
                <a:srgbClr val="000000"/>
              </a:buClr>
              <a:buFont typeface="Times New Roman"/>
              <a:buAutoNum type="arabicPlain"/>
              <a:tabLst>
                <a:tab algn="l" pos="395640"/>
              </a:tabLst>
            </a:pP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Cardiomiopatia</a:t>
            </a:r>
            <a:r>
              <a:rPr b="1" lang="it-IT" sz="2800" spc="-8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Ipertrofica</a:t>
            </a:r>
            <a:r>
              <a:rPr b="1" lang="it-IT" sz="2800" spc="-8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(solo</a:t>
            </a:r>
            <a:r>
              <a:rPr b="0" lang="it-IT" sz="2800" spc="-9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c/o</a:t>
            </a:r>
            <a:r>
              <a:rPr b="0" lang="it-IT" sz="2800" spc="-7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Centro</a:t>
            </a:r>
            <a:r>
              <a:rPr b="0" lang="it-IT" sz="2800" spc="-8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"/>
              </a:spcBef>
              <a:tabLst>
                <a:tab algn="l" pos="39564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8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FE)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126"/>
              </a:spcBef>
              <a:tabLst>
                <a:tab algn="l" pos="395640"/>
              </a:tabLst>
            </a:pPr>
            <a:endParaRPr b="0" lang="it-IT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395640"/>
              </a:tabLst>
            </a:pP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Nel</a:t>
            </a:r>
            <a:r>
              <a:rPr b="1" lang="it-IT" sz="2000" spc="-7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primo</a:t>
            </a:r>
            <a:r>
              <a:rPr b="1" lang="it-IT" sz="2000" spc="-4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anno</a:t>
            </a:r>
            <a:r>
              <a:rPr b="1" lang="it-IT" sz="2000" spc="-5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di</a:t>
            </a:r>
            <a:r>
              <a:rPr b="1" lang="it-IT" sz="2000" spc="-4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inclusione</a:t>
            </a:r>
            <a:r>
              <a:rPr b="1" lang="it-IT" sz="2000" spc="-5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dei</a:t>
            </a:r>
            <a:r>
              <a:rPr b="1" lang="it-IT" sz="2000" spc="-60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pazienti</a:t>
            </a:r>
            <a:r>
              <a:rPr b="1" lang="it-IT" sz="2000" spc="-7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,soprattutto</a:t>
            </a:r>
            <a:r>
              <a:rPr b="1" lang="it-IT" sz="2000" spc="-8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per</a:t>
            </a:r>
            <a:r>
              <a:rPr b="1" lang="it-IT" sz="2000" spc="-5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motivi</a:t>
            </a:r>
            <a:r>
              <a:rPr b="1" lang="it-IT" sz="2000" spc="-4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di</a:t>
            </a:r>
            <a:r>
              <a:rPr b="1" lang="it-IT" sz="2000" spc="-4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2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tipo</a:t>
            </a:r>
            <a:r>
              <a:rPr b="1" lang="it-IT" sz="2000" spc="-2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organizzativo</a:t>
            </a:r>
            <a:r>
              <a:rPr b="1" lang="it-IT" sz="2000" spc="-7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e</a:t>
            </a:r>
            <a:r>
              <a:rPr b="1" lang="it-IT" sz="2000" spc="-2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monitoraggio</a:t>
            </a:r>
            <a:r>
              <a:rPr b="1" lang="it-IT" sz="2000" spc="-4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del</a:t>
            </a:r>
            <a:r>
              <a:rPr b="1" lang="it-IT" sz="2000" spc="-2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progetto,</a:t>
            </a:r>
            <a:r>
              <a:rPr b="1" lang="it-IT" sz="2000" spc="-5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eta’</a:t>
            </a:r>
            <a:r>
              <a:rPr b="1" lang="it-IT" sz="2000" spc="-14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&lt;</a:t>
            </a:r>
            <a:r>
              <a:rPr b="1" lang="it-IT" sz="2000" spc="-4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75</a:t>
            </a:r>
            <a:r>
              <a:rPr b="1" lang="it-IT" sz="2000" spc="-2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aa</a:t>
            </a:r>
            <a:r>
              <a:rPr b="1" lang="it-IT" sz="2000" spc="-3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(o</a:t>
            </a:r>
            <a:r>
              <a:rPr b="1" lang="it-IT" sz="2000" spc="-3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65</a:t>
            </a:r>
            <a:r>
              <a:rPr b="1" lang="it-IT" sz="2000" spc="-3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 </a:t>
            </a:r>
            <a:r>
              <a:rPr b="1" lang="it-IT" sz="2000" spc="-2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DejaVu Sans"/>
              </a:rPr>
              <a:t>aa?)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object 2" descr=""/>
          <p:cNvPicPr/>
          <p:nvPr/>
        </p:nvPicPr>
        <p:blipFill>
          <a:blip r:embed="rId1"/>
          <a:stretch/>
        </p:blipFill>
        <p:spPr>
          <a:xfrm>
            <a:off x="12600" y="396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334" name="object 3" descr=""/>
          <p:cNvPicPr/>
          <p:nvPr/>
        </p:nvPicPr>
        <p:blipFill>
          <a:blip r:embed="rId2"/>
          <a:stretch/>
        </p:blipFill>
        <p:spPr>
          <a:xfrm>
            <a:off x="12600" y="3432960"/>
            <a:ext cx="9143280" cy="33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object 2"/>
          <p:cNvSpPr/>
          <p:nvPr/>
        </p:nvSpPr>
        <p:spPr>
          <a:xfrm>
            <a:off x="466200" y="76680"/>
            <a:ext cx="9885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Modulo</a:t>
            </a:r>
            <a:r>
              <a:rPr b="0" lang="it-IT" sz="1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n</a:t>
            </a:r>
            <a:r>
              <a:rPr b="0" lang="it-IT" sz="1400" spc="-26" strike="noStrike">
                <a:solidFill>
                  <a:srgbClr val="000000"/>
                </a:solidFill>
                <a:latin typeface="IPAGothic"/>
                <a:ea typeface="DejaVu Sans"/>
              </a:rPr>
              <a:t>°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36" name="object 3"/>
          <p:cNvSpPr/>
          <p:nvPr/>
        </p:nvSpPr>
        <p:spPr>
          <a:xfrm>
            <a:off x="2782440" y="-49680"/>
            <a:ext cx="591804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199520" indent="-11865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rgbClr val="ff0000"/>
                </a:solidFill>
                <a:latin typeface="Times New Roman"/>
              </a:rPr>
              <a:t>Percorso</a:t>
            </a:r>
            <a:r>
              <a:rPr b="1" lang="it-IT" sz="2400" spc="-100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it-IT" sz="2400" spc="-1" strike="noStrike">
                <a:solidFill>
                  <a:srgbClr val="ff0000"/>
                </a:solidFill>
                <a:latin typeface="Times New Roman"/>
              </a:rPr>
              <a:t>Diagnostico</a:t>
            </a:r>
            <a:r>
              <a:rPr b="1" lang="it-IT" sz="2400" spc="-126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it-IT" sz="2400" spc="-21" strike="noStrike">
                <a:solidFill>
                  <a:srgbClr val="ff0000"/>
                </a:solidFill>
                <a:latin typeface="Times New Roman"/>
              </a:rPr>
              <a:t>Terapeutico</a:t>
            </a:r>
            <a:r>
              <a:rPr b="1" lang="it-IT" sz="2400" spc="-100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it-IT" sz="2400" spc="-12" strike="noStrike">
                <a:solidFill>
                  <a:srgbClr val="ff0000"/>
                </a:solidFill>
                <a:latin typeface="Times New Roman"/>
              </a:rPr>
              <a:t>Scompenso Cardiaco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919880" y="899640"/>
            <a:ext cx="4579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Nome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38" name="object 5"/>
          <p:cNvSpPr/>
          <p:nvPr/>
        </p:nvSpPr>
        <p:spPr>
          <a:xfrm>
            <a:off x="4663080" y="686160"/>
            <a:ext cx="382248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63252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</a:t>
            </a:r>
            <a:r>
              <a:rPr b="1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Fase</a:t>
            </a:r>
            <a:r>
              <a:rPr b="1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Diagnostica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275544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nascita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Codice</a:t>
            </a:r>
            <a:r>
              <a:rPr b="0" lang="it-IT" sz="1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Fiscale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39" name="object 6"/>
          <p:cNvSpPr/>
          <p:nvPr/>
        </p:nvSpPr>
        <p:spPr>
          <a:xfrm>
            <a:off x="91080" y="899640"/>
            <a:ext cx="121608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Cognome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Breve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anamnesi: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40" name="object 7"/>
          <p:cNvSpPr/>
          <p:nvPr/>
        </p:nvSpPr>
        <p:spPr>
          <a:xfrm>
            <a:off x="104040" y="1535040"/>
            <a:ext cx="8894520" cy="360"/>
          </a:xfrm>
          <a:custGeom>
            <a:avLst/>
            <a:gdLst/>
            <a:ahLst/>
            <a:rect l="l" t="t" r="r" b="b"/>
            <a:pathLst>
              <a:path w="8895080" h="0">
                <a:moveTo>
                  <a:pt x="0" y="0"/>
                </a:moveTo>
                <a:lnTo>
                  <a:pt x="8894822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object 8"/>
          <p:cNvSpPr/>
          <p:nvPr/>
        </p:nvSpPr>
        <p:spPr>
          <a:xfrm>
            <a:off x="104040" y="1748520"/>
            <a:ext cx="8894520" cy="360"/>
          </a:xfrm>
          <a:custGeom>
            <a:avLst/>
            <a:gdLst/>
            <a:ahLst/>
            <a:rect l="l" t="t" r="r" b="b"/>
            <a:pathLst>
              <a:path w="8895080" h="0">
                <a:moveTo>
                  <a:pt x="0" y="0"/>
                </a:moveTo>
                <a:lnTo>
                  <a:pt x="8894822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object 9"/>
          <p:cNvSpPr/>
          <p:nvPr/>
        </p:nvSpPr>
        <p:spPr>
          <a:xfrm>
            <a:off x="104040" y="1962000"/>
            <a:ext cx="8894520" cy="360"/>
          </a:xfrm>
          <a:custGeom>
            <a:avLst/>
            <a:gdLst/>
            <a:ahLst/>
            <a:rect l="l" t="t" r="r" b="b"/>
            <a:pathLst>
              <a:path w="8895080" h="0">
                <a:moveTo>
                  <a:pt x="0" y="0"/>
                </a:moveTo>
                <a:lnTo>
                  <a:pt x="8894822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object 10"/>
          <p:cNvSpPr/>
          <p:nvPr/>
        </p:nvSpPr>
        <p:spPr>
          <a:xfrm>
            <a:off x="104040" y="2175120"/>
            <a:ext cx="8894520" cy="360"/>
          </a:xfrm>
          <a:custGeom>
            <a:avLst/>
            <a:gdLst/>
            <a:ahLst/>
            <a:rect l="l" t="t" r="r" b="b"/>
            <a:pathLst>
              <a:path w="8895080" h="0">
                <a:moveTo>
                  <a:pt x="0" y="0"/>
                </a:moveTo>
                <a:lnTo>
                  <a:pt x="8894822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object 11"/>
          <p:cNvSpPr/>
          <p:nvPr/>
        </p:nvSpPr>
        <p:spPr>
          <a:xfrm>
            <a:off x="104040" y="2388600"/>
            <a:ext cx="8894520" cy="360"/>
          </a:xfrm>
          <a:custGeom>
            <a:avLst/>
            <a:gdLst/>
            <a:ahLst/>
            <a:rect l="l" t="t" r="r" b="b"/>
            <a:pathLst>
              <a:path w="8895080" h="0">
                <a:moveTo>
                  <a:pt x="0" y="0"/>
                </a:moveTo>
                <a:lnTo>
                  <a:pt x="8894822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object 12"/>
          <p:cNvSpPr/>
          <p:nvPr/>
        </p:nvSpPr>
        <p:spPr>
          <a:xfrm>
            <a:off x="104040" y="2602080"/>
            <a:ext cx="5339160" cy="360"/>
          </a:xfrm>
          <a:custGeom>
            <a:avLst/>
            <a:gdLst/>
            <a:ahLst/>
            <a:rect l="l" t="t" r="r" b="b"/>
            <a:pathLst>
              <a:path w="5339715" h="0">
                <a:moveTo>
                  <a:pt x="0" y="0"/>
                </a:moveTo>
                <a:lnTo>
                  <a:pt x="5339331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object 13"/>
          <p:cNvSpPr/>
          <p:nvPr/>
        </p:nvSpPr>
        <p:spPr>
          <a:xfrm>
            <a:off x="104040" y="2815200"/>
            <a:ext cx="8894520" cy="360"/>
          </a:xfrm>
          <a:custGeom>
            <a:avLst/>
            <a:gdLst/>
            <a:ahLst/>
            <a:rect l="l" t="t" r="r" b="b"/>
            <a:pathLst>
              <a:path w="8895080" h="0">
                <a:moveTo>
                  <a:pt x="0" y="0"/>
                </a:moveTo>
                <a:lnTo>
                  <a:pt x="8894822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object 14"/>
          <p:cNvSpPr/>
          <p:nvPr/>
        </p:nvSpPr>
        <p:spPr>
          <a:xfrm>
            <a:off x="104040" y="3028680"/>
            <a:ext cx="8894520" cy="360"/>
          </a:xfrm>
          <a:custGeom>
            <a:avLst/>
            <a:gdLst/>
            <a:ahLst/>
            <a:rect l="l" t="t" r="r" b="b"/>
            <a:pathLst>
              <a:path w="8895080" h="0">
                <a:moveTo>
                  <a:pt x="0" y="0"/>
                </a:moveTo>
                <a:lnTo>
                  <a:pt x="8894822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object 15"/>
          <p:cNvSpPr/>
          <p:nvPr/>
        </p:nvSpPr>
        <p:spPr>
          <a:xfrm>
            <a:off x="104040" y="3242160"/>
            <a:ext cx="3560400" cy="360"/>
          </a:xfrm>
          <a:custGeom>
            <a:avLst/>
            <a:gdLst/>
            <a:ahLst/>
            <a:rect l="l" t="t" r="r" b="b"/>
            <a:pathLst>
              <a:path w="3561079" h="0">
                <a:moveTo>
                  <a:pt x="0" y="0"/>
                </a:moveTo>
                <a:lnTo>
                  <a:pt x="3560824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9" name="object 16"/>
          <p:cNvGrpSpPr/>
          <p:nvPr/>
        </p:nvGrpSpPr>
        <p:grpSpPr>
          <a:xfrm>
            <a:off x="12600" y="3432960"/>
            <a:ext cx="9143280" cy="3428280"/>
            <a:chOff x="12600" y="3432960"/>
            <a:chExt cx="9143280" cy="3428280"/>
          </a:xfrm>
        </p:grpSpPr>
        <p:sp>
          <p:nvSpPr>
            <p:cNvPr id="350" name="object 17"/>
            <p:cNvSpPr/>
            <p:nvPr/>
          </p:nvSpPr>
          <p:spPr>
            <a:xfrm>
              <a:off x="104040" y="3455640"/>
              <a:ext cx="8894520" cy="360"/>
            </a:xfrm>
            <a:custGeom>
              <a:avLst/>
              <a:gdLst/>
              <a:ahLst/>
              <a:rect l="l" t="t" r="r" b="b"/>
              <a:pathLst>
                <a:path w="8895080" h="0">
                  <a:moveTo>
                    <a:pt x="0" y="0"/>
                  </a:moveTo>
                  <a:lnTo>
                    <a:pt x="8894822" y="0"/>
                  </a:lnTo>
                </a:path>
              </a:pathLst>
            </a:custGeom>
            <a:noFill/>
            <a:ln w="891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1" name="object 18" descr=""/>
            <p:cNvPicPr/>
            <p:nvPr/>
          </p:nvPicPr>
          <p:blipFill>
            <a:blip r:embed="rId1"/>
            <a:stretch/>
          </p:blipFill>
          <p:spPr>
            <a:xfrm>
              <a:off x="12600" y="3432960"/>
              <a:ext cx="9143280" cy="3428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2" name="object 19"/>
            <p:cNvSpPr/>
            <p:nvPr/>
          </p:nvSpPr>
          <p:spPr>
            <a:xfrm>
              <a:off x="104040" y="3668760"/>
              <a:ext cx="8894520" cy="212760"/>
            </a:xfrm>
            <a:custGeom>
              <a:avLst/>
              <a:gdLst/>
              <a:ahLst/>
              <a:rect l="l" t="t" r="r" b="b"/>
              <a:pathLst>
                <a:path w="8895080" h="213360">
                  <a:moveTo>
                    <a:pt x="0" y="0"/>
                  </a:moveTo>
                  <a:lnTo>
                    <a:pt x="8894822" y="0"/>
                  </a:lnTo>
                  <a:moveTo>
                    <a:pt x="0" y="213359"/>
                  </a:moveTo>
                  <a:lnTo>
                    <a:pt x="3560824" y="213359"/>
                  </a:lnTo>
                </a:path>
              </a:pathLst>
            </a:custGeom>
            <a:noFill/>
            <a:ln w="891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3" name="object 20"/>
          <p:cNvSpPr/>
          <p:nvPr/>
        </p:nvSpPr>
        <p:spPr>
          <a:xfrm>
            <a:off x="91080" y="3886560"/>
            <a:ext cx="7193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7136640"/>
                <a:tab algn="l" pos="718056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Data esordio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sintomatologia: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Data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inizio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PDT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54" name="object 21"/>
          <p:cNvSpPr/>
          <p:nvPr/>
        </p:nvSpPr>
        <p:spPr>
          <a:xfrm>
            <a:off x="2834280" y="4313520"/>
            <a:ext cx="2972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84104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925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7406280" y="4313520"/>
            <a:ext cx="776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positivo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56" name="object 23"/>
          <p:cNvSpPr/>
          <p:nvPr/>
        </p:nvSpPr>
        <p:spPr>
          <a:xfrm>
            <a:off x="8320680" y="4313520"/>
            <a:ext cx="6433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negativo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57" name="object 24"/>
          <p:cNvSpPr/>
          <p:nvPr/>
        </p:nvSpPr>
        <p:spPr>
          <a:xfrm>
            <a:off x="6491880" y="4740120"/>
            <a:ext cx="77652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positivo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58" name="object 25"/>
          <p:cNvSpPr/>
          <p:nvPr/>
        </p:nvSpPr>
        <p:spPr>
          <a:xfrm>
            <a:off x="7406280" y="4740120"/>
            <a:ext cx="8157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negativo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30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59" name="object 26"/>
          <p:cNvSpPr/>
          <p:nvPr/>
        </p:nvSpPr>
        <p:spPr>
          <a:xfrm>
            <a:off x="91080" y="4313520"/>
            <a:ext cx="1481400" cy="86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ECG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ts val="1675"/>
              </a:lnSpc>
              <a:spcBef>
                <a:spcPts val="14"/>
              </a:spcBef>
            </a:pPr>
            <a:r>
              <a:rPr b="0" lang="it-IT" sz="1400" spc="936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ts val="1675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Rx</a:t>
            </a:r>
            <a:r>
              <a:rPr b="0" lang="it-IT" sz="14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Torace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Esami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laboratorio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0" name="object 27"/>
          <p:cNvSpPr/>
          <p:nvPr/>
        </p:nvSpPr>
        <p:spPr>
          <a:xfrm>
            <a:off x="1919880" y="4740120"/>
            <a:ext cx="110880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1" name="object 28"/>
          <p:cNvSpPr/>
          <p:nvPr/>
        </p:nvSpPr>
        <p:spPr>
          <a:xfrm>
            <a:off x="3748680" y="4740120"/>
            <a:ext cx="114372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eseguiti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2" name="object 29"/>
          <p:cNvSpPr/>
          <p:nvPr/>
        </p:nvSpPr>
        <p:spPr>
          <a:xfrm>
            <a:off x="1919880" y="5380200"/>
            <a:ext cx="110880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3" name="object 30"/>
          <p:cNvSpPr/>
          <p:nvPr/>
        </p:nvSpPr>
        <p:spPr>
          <a:xfrm>
            <a:off x="3748680" y="5380200"/>
            <a:ext cx="114372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4" name="object 31"/>
          <p:cNvSpPr/>
          <p:nvPr/>
        </p:nvSpPr>
        <p:spPr>
          <a:xfrm>
            <a:off x="6491880" y="5380200"/>
            <a:ext cx="77652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positivo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positivo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5" name="object 32"/>
          <p:cNvSpPr/>
          <p:nvPr/>
        </p:nvSpPr>
        <p:spPr>
          <a:xfrm>
            <a:off x="7406280" y="5380200"/>
            <a:ext cx="81576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negativo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30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negativo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30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6" name="object 33"/>
          <p:cNvSpPr/>
          <p:nvPr/>
        </p:nvSpPr>
        <p:spPr>
          <a:xfrm>
            <a:off x="91080" y="5380200"/>
            <a:ext cx="1344960" cy="8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BNP/NT-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pro-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BNP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Ecocardio Conclusione: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a)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invio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7" name="object 34"/>
          <p:cNvSpPr/>
          <p:nvPr/>
        </p:nvSpPr>
        <p:spPr>
          <a:xfrm>
            <a:off x="2363400" y="6020280"/>
            <a:ext cx="489888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284400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Centro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936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Cardiologo</a:t>
            </a:r>
            <a:r>
              <a:rPr b="0" lang="it-IT" sz="1400" spc="-13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Ambulatoriale</a:t>
            </a:r>
            <a:r>
              <a:rPr b="0" lang="it-IT" sz="1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10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91080" y="6233760"/>
            <a:ext cx="7173000" cy="8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01960" indent="-18864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AutoNum type="alphaLcParenR" startAt="2"/>
              <a:tabLst>
                <a:tab algn="l" pos="20196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dopo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consulenza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Cardiologo</a:t>
            </a:r>
            <a:r>
              <a:rPr b="0" lang="it-IT" sz="14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ambulatoriale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invio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al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Centro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  <a:p>
            <a:pPr marL="12600" indent="18108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 startAt="2"/>
              <a:tabLst>
                <a:tab algn="l" pos="19368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paziente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 associato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 disfunzione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ventricolare</a:t>
            </a:r>
            <a:r>
              <a:rPr b="0" lang="it-IT" sz="1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sinistra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545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545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b="0" lang="it-IT" sz="14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funzione</a:t>
            </a:r>
            <a:r>
              <a:rPr b="0" lang="it-IT" sz="1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sistolica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preservata </a:t>
            </a:r>
            <a:r>
              <a:rPr b="0" lang="it-IT" sz="1400" spc="-321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201960" indent="-18864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 startAt="2"/>
              <a:tabLst>
                <a:tab algn="l" pos="20196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PDT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concluso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esito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negativo</a:t>
            </a:r>
            <a:r>
              <a:rPr b="0" lang="it-IT" sz="1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object 2"/>
          <p:cNvSpPr/>
          <p:nvPr/>
        </p:nvSpPr>
        <p:spPr>
          <a:xfrm>
            <a:off x="3721320" y="457560"/>
            <a:ext cx="1722600" cy="13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4400" spc="-457" strike="noStrike">
                <a:solidFill>
                  <a:srgbClr val="000000"/>
                </a:solidFill>
                <a:latin typeface="Trebuchet MS"/>
              </a:rPr>
              <a:t>2°</a:t>
            </a:r>
            <a:r>
              <a:rPr b="0" lang="it-IT" sz="4400" spc="-35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400" spc="-177" strike="noStrike">
                <a:solidFill>
                  <a:srgbClr val="000000"/>
                </a:solidFill>
                <a:latin typeface="Trebuchet MS"/>
              </a:rPr>
              <a:t>FASE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370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71" name="object 4"/>
          <p:cNvSpPr/>
          <p:nvPr/>
        </p:nvSpPr>
        <p:spPr>
          <a:xfrm>
            <a:off x="486000" y="1548000"/>
            <a:ext cx="8060760" cy="415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5480" bIns="0">
            <a:spAutoFit/>
          </a:bodyPr>
          <a:p>
            <a:pPr marL="2865240">
              <a:lnSpc>
                <a:spcPct val="100000"/>
              </a:lnSpc>
              <a:spcBef>
                <a:spcPts val="831"/>
              </a:spcBef>
            </a:pPr>
            <a:r>
              <a:rPr b="0" lang="it-IT" sz="3200" spc="-12" strike="noStrike">
                <a:solidFill>
                  <a:srgbClr val="000000"/>
                </a:solidFill>
                <a:latin typeface="Trebuchet MS"/>
                <a:ea typeface="DejaVu Sans"/>
              </a:rPr>
              <a:t>INVIO</a:t>
            </a:r>
            <a:r>
              <a:rPr b="0" lang="it-IT" sz="3200" spc="-21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296" strike="noStrike">
                <a:solidFill>
                  <a:srgbClr val="000000"/>
                </a:solidFill>
                <a:latin typeface="Trebuchet MS"/>
                <a:ea typeface="DejaVu Sans"/>
              </a:rPr>
              <a:t>ALL’</a:t>
            </a:r>
            <a:endParaRPr b="0" lang="it-IT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04"/>
              </a:spcBef>
            </a:pPr>
            <a:r>
              <a:rPr b="0" lang="it-IT" sz="4000" spc="-60" strike="noStrike">
                <a:solidFill>
                  <a:srgbClr val="000000"/>
                </a:solidFill>
                <a:latin typeface="Trebuchet MS"/>
                <a:ea typeface="DejaVu Sans"/>
              </a:rPr>
              <a:t>AMBULATORIO</a:t>
            </a:r>
            <a:r>
              <a:rPr b="0" lang="it-IT" sz="4000" spc="-262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91" strike="noStrike">
                <a:solidFill>
                  <a:srgbClr val="000000"/>
                </a:solidFill>
                <a:latin typeface="Trebuchet MS"/>
                <a:ea typeface="DejaVu Sans"/>
              </a:rPr>
              <a:t>DELLO</a:t>
            </a:r>
            <a:r>
              <a:rPr b="0" lang="it-IT" sz="4000" spc="-22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4000" spc="-12" strike="noStrike">
                <a:solidFill>
                  <a:srgbClr val="000000"/>
                </a:solidFill>
                <a:latin typeface="Trebuchet MS"/>
                <a:ea typeface="DejaVu Sans"/>
              </a:rPr>
              <a:t>SCOMPENSO</a:t>
            </a:r>
            <a:endParaRPr b="0" lang="it-IT" sz="4000" spc="-1" strike="noStrike">
              <a:latin typeface="Arial"/>
            </a:endParaRPr>
          </a:p>
          <a:p>
            <a:pPr marL="2865240">
              <a:lnSpc>
                <a:spcPct val="100000"/>
              </a:lnSpc>
              <a:spcBef>
                <a:spcPts val="825"/>
              </a:spcBef>
            </a:pPr>
            <a:r>
              <a:rPr b="0" lang="it-IT" sz="3200" spc="-114" strike="noStrike">
                <a:solidFill>
                  <a:srgbClr val="000000"/>
                </a:solidFill>
                <a:latin typeface="Trebuchet MS"/>
                <a:ea typeface="DejaVu Sans"/>
              </a:rPr>
              <a:t>PER</a:t>
            </a:r>
            <a:r>
              <a:rPr b="0" lang="it-IT" sz="3200" spc="-23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290" strike="noStrike">
                <a:solidFill>
                  <a:srgbClr val="000000"/>
                </a:solidFill>
                <a:latin typeface="Trebuchet MS"/>
                <a:ea typeface="DejaVu Sans"/>
              </a:rPr>
              <a:t>(3°</a:t>
            </a:r>
            <a:r>
              <a:rPr b="0" lang="it-IT" sz="3200" spc="-202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57" strike="noStrike">
                <a:solidFill>
                  <a:srgbClr val="000000"/>
                </a:solidFill>
                <a:latin typeface="Trebuchet MS"/>
                <a:ea typeface="DejaVu Sans"/>
              </a:rPr>
              <a:t>FASE)</a:t>
            </a:r>
            <a:r>
              <a:rPr b="0" lang="it-IT" sz="3200" spc="-22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347" strike="noStrike">
                <a:solidFill>
                  <a:srgbClr val="000000"/>
                </a:solidFill>
                <a:latin typeface="Trebuchet MS"/>
                <a:ea typeface="DejaVu Sans"/>
              </a:rPr>
              <a:t>:</a:t>
            </a:r>
            <a:endParaRPr b="0" lang="it-IT" sz="3200" spc="-1" strike="noStrike">
              <a:latin typeface="Arial"/>
            </a:endParaRPr>
          </a:p>
          <a:p>
            <a:pPr marL="226800" indent="-21312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StarSymbol"/>
              <a:buChar char="-"/>
              <a:tabLst>
                <a:tab algn="l" pos="226800"/>
              </a:tabLst>
            </a:pPr>
            <a:r>
              <a:rPr b="0" lang="it-IT" sz="3200" spc="-66" strike="noStrike">
                <a:solidFill>
                  <a:srgbClr val="000000"/>
                </a:solidFill>
                <a:latin typeface="Trebuchet MS"/>
                <a:ea typeface="DejaVu Sans"/>
              </a:rPr>
              <a:t>COMPLETAMENTO</a:t>
            </a:r>
            <a:r>
              <a:rPr b="0" lang="it-IT" sz="3200" spc="-13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Trebuchet MS"/>
                <a:ea typeface="DejaVu Sans"/>
              </a:rPr>
              <a:t>DIAGNOSTICO</a:t>
            </a:r>
            <a:endParaRPr b="0" lang="it-IT" sz="3200" spc="-1" strike="noStrike">
              <a:latin typeface="Arial"/>
            </a:endParaRPr>
          </a:p>
          <a:p>
            <a:pPr marL="226800" indent="-213120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StarSymbol"/>
              <a:buChar char="-"/>
              <a:tabLst>
                <a:tab algn="l" pos="226800"/>
              </a:tabLst>
            </a:pPr>
            <a:r>
              <a:rPr b="0" lang="it-IT" sz="3200" spc="-126" strike="noStrike">
                <a:solidFill>
                  <a:srgbClr val="000000"/>
                </a:solidFill>
                <a:latin typeface="Trebuchet MS"/>
                <a:ea typeface="DejaVu Sans"/>
              </a:rPr>
              <a:t>TITOLAZIONE</a:t>
            </a:r>
            <a:r>
              <a:rPr b="0" lang="it-IT" sz="3200" spc="-225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Trebuchet MS"/>
                <a:ea typeface="DejaVu Sans"/>
              </a:rPr>
              <a:t>TERAPIA</a:t>
            </a:r>
            <a:endParaRPr b="0" lang="it-IT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65"/>
              </a:spcBef>
              <a:tabLst>
                <a:tab algn="l" pos="2268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OGNI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NCP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32" strike="noStrike">
                <a:solidFill>
                  <a:srgbClr val="000000"/>
                </a:solidFill>
                <a:latin typeface="Calibri"/>
                <a:ea typeface="DejaVu Sans"/>
              </a:rPr>
              <a:t>AVRA’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PUNTI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RIFERIMENTO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(PDA)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N°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TELEFONO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DEDICATI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object 2"/>
          <p:cNvSpPr/>
          <p:nvPr/>
        </p:nvSpPr>
        <p:spPr>
          <a:xfrm>
            <a:off x="3979080" y="-118440"/>
            <a:ext cx="120780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200" spc="-15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</a:rPr>
              <a:t>Fase</a:t>
            </a:r>
            <a:r>
              <a:rPr b="0" lang="it-IT" sz="3200" spc="-25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</a:rPr>
              <a:t> </a:t>
            </a:r>
            <a:r>
              <a:rPr b="0" lang="it-IT" sz="3200" spc="-2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</a:rPr>
              <a:t>IV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373" name="object 3"/>
          <p:cNvSpPr/>
          <p:nvPr/>
        </p:nvSpPr>
        <p:spPr>
          <a:xfrm>
            <a:off x="1931040" y="825480"/>
            <a:ext cx="89280" cy="36000"/>
          </a:xfrm>
          <a:custGeom>
            <a:avLst/>
            <a:gdLst/>
            <a:ahLst/>
            <a:rect l="l" t="t" r="r" b="b"/>
            <a:pathLst>
              <a:path w="90169" h="36830">
                <a:moveTo>
                  <a:pt x="89915" y="36575"/>
                </a:moveTo>
                <a:lnTo>
                  <a:pt x="89915" y="0"/>
                </a:lnTo>
                <a:lnTo>
                  <a:pt x="0" y="0"/>
                </a:lnTo>
                <a:lnTo>
                  <a:pt x="0" y="36575"/>
                </a:lnTo>
                <a:lnTo>
                  <a:pt x="89915" y="36575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4" name="object 4"/>
          <p:cNvGrpSpPr/>
          <p:nvPr/>
        </p:nvGrpSpPr>
        <p:grpSpPr>
          <a:xfrm>
            <a:off x="12600" y="2137680"/>
            <a:ext cx="9143280" cy="4723560"/>
            <a:chOff x="12600" y="2137680"/>
            <a:chExt cx="9143280" cy="4723560"/>
          </a:xfrm>
        </p:grpSpPr>
        <p:pic>
          <p:nvPicPr>
            <p:cNvPr id="375" name="object 5" descr=""/>
            <p:cNvPicPr/>
            <p:nvPr/>
          </p:nvPicPr>
          <p:blipFill>
            <a:blip r:embed="rId1"/>
            <a:stretch/>
          </p:blipFill>
          <p:spPr>
            <a:xfrm>
              <a:off x="7013880" y="2137680"/>
              <a:ext cx="2142000" cy="1294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6" name="object 6" descr=""/>
            <p:cNvPicPr/>
            <p:nvPr/>
          </p:nvPicPr>
          <p:blipFill>
            <a:blip r:embed="rId2"/>
            <a:stretch/>
          </p:blipFill>
          <p:spPr>
            <a:xfrm>
              <a:off x="4079880" y="3289680"/>
              <a:ext cx="2610000" cy="142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7" name="object 7" descr=""/>
            <p:cNvPicPr/>
            <p:nvPr/>
          </p:nvPicPr>
          <p:blipFill>
            <a:blip r:embed="rId3"/>
            <a:stretch/>
          </p:blipFill>
          <p:spPr>
            <a:xfrm>
              <a:off x="12600" y="3432960"/>
              <a:ext cx="9143280" cy="342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8" name="object 8" descr=""/>
            <p:cNvPicPr/>
            <p:nvPr/>
          </p:nvPicPr>
          <p:blipFill>
            <a:blip r:embed="rId4"/>
            <a:stretch/>
          </p:blipFill>
          <p:spPr>
            <a:xfrm>
              <a:off x="7013880" y="3432960"/>
              <a:ext cx="2142000" cy="432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9" name="object 9" descr=""/>
            <p:cNvPicPr/>
            <p:nvPr/>
          </p:nvPicPr>
          <p:blipFill>
            <a:blip r:embed="rId5"/>
            <a:stretch/>
          </p:blipFill>
          <p:spPr>
            <a:xfrm>
              <a:off x="4079880" y="3431520"/>
              <a:ext cx="2610000" cy="1566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80" name="object 10"/>
          <p:cNvSpPr/>
          <p:nvPr/>
        </p:nvSpPr>
        <p:spPr>
          <a:xfrm>
            <a:off x="91080" y="369360"/>
            <a:ext cx="8871480" cy="527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092960" indent="835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3200" spc="-12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Follow-</a:t>
            </a:r>
            <a:r>
              <a:rPr b="0" lang="it-IT" sz="3200" spc="-6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up</a:t>
            </a:r>
            <a:r>
              <a:rPr b="0" lang="it-IT" sz="3200" spc="-22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-8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in</a:t>
            </a:r>
            <a:r>
              <a:rPr b="0" lang="it-IT" sz="3200" spc="-18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-12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collaborazione</a:t>
            </a:r>
            <a:r>
              <a:rPr b="0" lang="it-IT" sz="3200" spc="-23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-2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tra</a:t>
            </a:r>
            <a:r>
              <a:rPr b="0" lang="it-IT" sz="3200" spc="-26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2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Centro/Ambulatorio</a:t>
            </a:r>
            <a:r>
              <a:rPr b="0" lang="it-IT" sz="3200" spc="-22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-80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Scompenso</a:t>
            </a:r>
            <a:r>
              <a:rPr b="0" lang="it-IT" sz="3200" spc="-22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-14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e</a:t>
            </a:r>
            <a:r>
              <a:rPr b="0" lang="it-IT" sz="3200" spc="-18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270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MMG</a:t>
            </a:r>
            <a:endParaRPr b="0" lang="it-IT" sz="3200" spc="-1" strike="noStrike">
              <a:latin typeface="Arial"/>
            </a:endParaRPr>
          </a:p>
          <a:p>
            <a:pPr marL="12600" indent="835200">
              <a:lnSpc>
                <a:spcPct val="100000"/>
              </a:lnSpc>
              <a:spcBef>
                <a:spcPts val="1763"/>
              </a:spcBef>
              <a:tabLst>
                <a:tab algn="l" pos="0"/>
              </a:tabLst>
            </a:pPr>
            <a:r>
              <a:rPr b="0" lang="it-IT" sz="3200" spc="-120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Comunicazione</a:t>
            </a:r>
            <a:r>
              <a:rPr b="0" lang="it-IT" sz="3200" spc="-25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-16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tra</a:t>
            </a:r>
            <a:r>
              <a:rPr b="0" lang="it-IT" sz="3200" spc="-205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-137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i</a:t>
            </a:r>
            <a:r>
              <a:rPr b="0" lang="it-IT" sz="3200" spc="-202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200" spc="-177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referenti</a:t>
            </a:r>
            <a:r>
              <a:rPr b="0" lang="it-IT" sz="3200" spc="-177" strike="noStrike">
                <a:solidFill>
                  <a:srgbClr val="ff0000"/>
                </a:solidFill>
                <a:latin typeface="Trebuchet MS"/>
                <a:ea typeface="DejaVu Sans"/>
              </a:rPr>
              <a:t>:</a:t>
            </a:r>
            <a:r>
              <a:rPr b="0" lang="it-IT" sz="3200" spc="-197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200" spc="296" strike="noStrike">
                <a:solidFill>
                  <a:srgbClr val="ff0000"/>
                </a:solidFill>
                <a:latin typeface="Trebuchet MS"/>
                <a:ea typeface="DejaVu Sans"/>
              </a:rPr>
              <a:t>MMG</a:t>
            </a:r>
            <a:r>
              <a:rPr b="0" lang="it-IT" sz="3200" spc="-197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45" strike="noStrike">
                <a:solidFill>
                  <a:srgbClr val="ff0000"/>
                </a:solidFill>
                <a:latin typeface="Trebuchet MS"/>
                <a:ea typeface="DejaVu Sans"/>
              </a:rPr>
              <a:t>e</a:t>
            </a:r>
            <a:r>
              <a:rPr b="0" lang="it-IT" sz="3200" spc="-20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37" strike="noStrike">
                <a:solidFill>
                  <a:srgbClr val="ff0000"/>
                </a:solidFill>
                <a:latin typeface="Trebuchet MS"/>
                <a:ea typeface="DejaVu Sans"/>
              </a:rPr>
              <a:t>Specialista</a:t>
            </a:r>
            <a:r>
              <a:rPr b="0" lang="it-IT" sz="3200" spc="-250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35" strike="noStrike">
                <a:solidFill>
                  <a:srgbClr val="ff0000"/>
                </a:solidFill>
                <a:latin typeface="Trebuchet MS"/>
                <a:ea typeface="DejaVu Sans"/>
              </a:rPr>
              <a:t>del </a:t>
            </a:r>
            <a:r>
              <a:rPr b="0" lang="it-IT" sz="3200" spc="-126" strike="noStrike">
                <a:solidFill>
                  <a:srgbClr val="ff0000"/>
                </a:solidFill>
                <a:latin typeface="Trebuchet MS"/>
                <a:ea typeface="DejaVu Sans"/>
              </a:rPr>
              <a:t>Centro/Ambulatorio</a:t>
            </a:r>
            <a:r>
              <a:rPr b="0" lang="it-IT" sz="3200" spc="-157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ff0000"/>
                </a:solidFill>
                <a:latin typeface="Trebuchet MS"/>
                <a:ea typeface="DejaVu Sans"/>
              </a:rPr>
              <a:t>Scompenso</a:t>
            </a:r>
            <a:endParaRPr b="0" lang="it-IT" sz="3200" spc="-1" strike="noStrike">
              <a:latin typeface="Arial"/>
            </a:endParaRPr>
          </a:p>
          <a:p>
            <a:pPr marL="12600" indent="835200">
              <a:lnSpc>
                <a:spcPts val="5681"/>
              </a:lnSpc>
              <a:spcBef>
                <a:spcPts val="408"/>
              </a:spcBef>
              <a:tabLst>
                <a:tab algn="l" pos="0"/>
              </a:tabLst>
            </a:pPr>
            <a:r>
              <a:rPr b="0" lang="it-IT" sz="3600" spc="-1" strike="noStrike" u="heavy">
                <a:solidFill>
                  <a:srgbClr val="00b04f"/>
                </a:solidFill>
                <a:uFill>
                  <a:solidFill>
                    <a:srgbClr val="00af4f"/>
                  </a:solidFill>
                </a:uFill>
                <a:latin typeface="Trebuchet MS"/>
                <a:ea typeface="DejaVu Sans"/>
              </a:rPr>
              <a:t>Modulo</a:t>
            </a:r>
            <a:r>
              <a:rPr b="0" lang="it-IT" sz="3600" spc="-177" strike="noStrike">
                <a:solidFill>
                  <a:srgbClr val="00b04f"/>
                </a:solidFill>
                <a:latin typeface="Trebuchet MS"/>
                <a:ea typeface="DejaVu Sans"/>
              </a:rPr>
              <a:t> </a:t>
            </a:r>
            <a:r>
              <a:rPr b="0" lang="it-IT" sz="3600" spc="-114" strike="noStrike">
                <a:solidFill>
                  <a:srgbClr val="00b04f"/>
                </a:solidFill>
                <a:latin typeface="Trebuchet MS"/>
                <a:ea typeface="DejaVu Sans"/>
              </a:rPr>
              <a:t>di</a:t>
            </a:r>
            <a:r>
              <a:rPr b="0" lang="it-IT" sz="3600" spc="-171" strike="noStrike">
                <a:solidFill>
                  <a:srgbClr val="00b04f"/>
                </a:solidFill>
                <a:latin typeface="Trebuchet MS"/>
                <a:ea typeface="DejaVu Sans"/>
              </a:rPr>
              <a:t> </a:t>
            </a:r>
            <a:r>
              <a:rPr b="0" lang="it-IT" sz="3600" spc="-131" strike="noStrike">
                <a:solidFill>
                  <a:srgbClr val="00b04f"/>
                </a:solidFill>
                <a:latin typeface="Trebuchet MS"/>
                <a:ea typeface="DejaVu Sans"/>
              </a:rPr>
              <a:t>continuità</a:t>
            </a:r>
            <a:r>
              <a:rPr b="0" lang="it-IT" sz="3600" spc="-145" strike="noStrike">
                <a:solidFill>
                  <a:srgbClr val="00b04f"/>
                </a:solidFill>
                <a:latin typeface="Trebuchet MS"/>
                <a:ea typeface="DejaVu Sans"/>
              </a:rPr>
              <a:t> </a:t>
            </a:r>
            <a:r>
              <a:rPr b="0" lang="it-IT" sz="3600" spc="-120" strike="noStrike">
                <a:solidFill>
                  <a:srgbClr val="00b04f"/>
                </a:solidFill>
                <a:latin typeface="Trebuchet MS"/>
                <a:ea typeface="DejaVu Sans"/>
              </a:rPr>
              <a:t>assistenziale </a:t>
            </a:r>
            <a:r>
              <a:rPr b="0" lang="it-IT" sz="3600" spc="-12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Disponibilita’</a:t>
            </a:r>
            <a:r>
              <a:rPr b="0" lang="it-IT" sz="3600" spc="-236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3600" spc="-114" strike="noStrike">
                <a:solidFill>
                  <a:srgbClr val="ff0000"/>
                </a:solidFill>
                <a:latin typeface="Trebuchet MS"/>
                <a:ea typeface="DejaVu Sans"/>
              </a:rPr>
              <a:t>di</a:t>
            </a:r>
            <a:r>
              <a:rPr b="0" lang="it-IT" sz="3600" spc="-225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26" strike="noStrike">
                <a:solidFill>
                  <a:srgbClr val="ff0000"/>
                </a:solidFill>
                <a:latin typeface="Trebuchet MS"/>
                <a:ea typeface="DejaVu Sans"/>
              </a:rPr>
              <a:t>uno</a:t>
            </a:r>
            <a:endParaRPr b="0" lang="it-IT" sz="3600" spc="-1" strike="noStrike">
              <a:latin typeface="Arial"/>
            </a:endParaRPr>
          </a:p>
          <a:p>
            <a:pPr marL="12600" indent="835200">
              <a:lnSpc>
                <a:spcPts val="3900"/>
              </a:lnSpc>
              <a:tabLst>
                <a:tab algn="l" pos="0"/>
              </a:tabLst>
            </a:pPr>
            <a:r>
              <a:rPr b="0" lang="it-IT" sz="3600" spc="-145" strike="noStrike">
                <a:solidFill>
                  <a:srgbClr val="ff0000"/>
                </a:solidFill>
                <a:latin typeface="Trebuchet MS"/>
                <a:ea typeface="DejaVu Sans"/>
              </a:rPr>
              <a:t>specialista</a:t>
            </a:r>
            <a:r>
              <a:rPr b="0" lang="it-IT" sz="3600" spc="-225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26" strike="noStrike">
                <a:solidFill>
                  <a:srgbClr val="ff0000"/>
                </a:solidFill>
                <a:latin typeface="Trebuchet MS"/>
                <a:ea typeface="DejaVu Sans"/>
              </a:rPr>
              <a:t>del</a:t>
            </a:r>
            <a:endParaRPr b="0" lang="it-IT" sz="3600" spc="-1" strike="noStrike">
              <a:latin typeface="Arial"/>
            </a:endParaRPr>
          </a:p>
          <a:p>
            <a:pPr marL="12600" indent="835200">
              <a:lnSpc>
                <a:spcPct val="100000"/>
              </a:lnSpc>
              <a:tabLst>
                <a:tab algn="l" pos="0"/>
              </a:tabLst>
            </a:pPr>
            <a:r>
              <a:rPr b="0" lang="it-IT" sz="3600" spc="-131" strike="noStrike">
                <a:solidFill>
                  <a:srgbClr val="ff0000"/>
                </a:solidFill>
                <a:latin typeface="Trebuchet MS"/>
                <a:ea typeface="DejaVu Sans"/>
              </a:rPr>
              <a:t>Centro/Ambulatorio </a:t>
            </a:r>
            <a:r>
              <a:rPr b="0" lang="it-IT" sz="3600" spc="-12" strike="noStrike">
                <a:solidFill>
                  <a:srgbClr val="ff0000"/>
                </a:solidFill>
                <a:latin typeface="Trebuchet MS"/>
                <a:ea typeface="DejaVu Sans"/>
              </a:rPr>
              <a:t>Scompenso</a:t>
            </a:r>
            <a:endParaRPr b="0" lang="it-IT" sz="3600" spc="-1" strike="noStrike">
              <a:latin typeface="Arial"/>
            </a:endParaRPr>
          </a:p>
          <a:p>
            <a:pPr marL="12600" indent="835200">
              <a:lnSpc>
                <a:spcPct val="100000"/>
              </a:lnSpc>
              <a:tabLst>
                <a:tab algn="l" pos="0"/>
              </a:tabLst>
            </a:pPr>
            <a:r>
              <a:rPr b="0" lang="it-IT" sz="3600" spc="-211" strike="noStrike">
                <a:solidFill>
                  <a:srgbClr val="ff0000"/>
                </a:solidFill>
                <a:latin typeface="Trebuchet MS"/>
                <a:ea typeface="DejaVu Sans"/>
              </a:rPr>
              <a:t>Tramite</a:t>
            </a:r>
            <a:r>
              <a:rPr b="0" lang="it-IT" sz="3600" spc="-26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347" strike="noStrike">
                <a:solidFill>
                  <a:srgbClr val="ff0000"/>
                </a:solidFill>
                <a:latin typeface="Trebuchet MS"/>
                <a:ea typeface="DejaVu Sans"/>
              </a:rPr>
              <a:t>:</a:t>
            </a:r>
            <a:r>
              <a:rPr b="0" lang="it-IT" sz="3600" spc="-24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145" strike="noStrike">
                <a:solidFill>
                  <a:srgbClr val="ff0000"/>
                </a:solidFill>
                <a:latin typeface="Trebuchet MS"/>
                <a:ea typeface="DejaVu Sans"/>
              </a:rPr>
              <a:t>telefono</a:t>
            </a:r>
            <a:r>
              <a:rPr b="0" lang="it-IT" sz="3600" spc="-211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3600" spc="-52" strike="noStrike">
                <a:solidFill>
                  <a:srgbClr val="ff0000"/>
                </a:solidFill>
                <a:latin typeface="Trebuchet MS"/>
                <a:ea typeface="DejaVu Sans"/>
              </a:rPr>
              <a:t>o </a:t>
            </a:r>
            <a:r>
              <a:rPr b="0" lang="it-IT" sz="3600" spc="-21" strike="noStrike">
                <a:solidFill>
                  <a:srgbClr val="ff0000"/>
                </a:solidFill>
                <a:latin typeface="Trebuchet MS"/>
                <a:ea typeface="DejaVu Sans"/>
              </a:rPr>
              <a:t>mail</a:t>
            </a:r>
            <a:endParaRPr b="0" lang="it-IT" sz="3600" spc="-1" strike="noStrike">
              <a:latin typeface="Arial"/>
            </a:endParaRPr>
          </a:p>
        </p:txBody>
      </p:sp>
      <p:grpSp>
        <p:nvGrpSpPr>
          <p:cNvPr id="381" name="object 11"/>
          <p:cNvGrpSpPr/>
          <p:nvPr/>
        </p:nvGrpSpPr>
        <p:grpSpPr>
          <a:xfrm>
            <a:off x="5232240" y="5089680"/>
            <a:ext cx="3923640" cy="1584360"/>
            <a:chOff x="5232240" y="5089680"/>
            <a:chExt cx="3923640" cy="1584360"/>
          </a:xfrm>
        </p:grpSpPr>
        <p:pic>
          <p:nvPicPr>
            <p:cNvPr id="382" name="object 12" descr=""/>
            <p:cNvPicPr/>
            <p:nvPr/>
          </p:nvPicPr>
          <p:blipFill>
            <a:blip r:embed="rId6"/>
            <a:stretch/>
          </p:blipFill>
          <p:spPr>
            <a:xfrm>
              <a:off x="7106760" y="5089680"/>
              <a:ext cx="204912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3" name="object 13" descr=""/>
            <p:cNvPicPr/>
            <p:nvPr/>
          </p:nvPicPr>
          <p:blipFill>
            <a:blip r:embed="rId7"/>
            <a:stretch/>
          </p:blipFill>
          <p:spPr>
            <a:xfrm>
              <a:off x="5232240" y="5100480"/>
              <a:ext cx="2088720" cy="15735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object 2"/>
          <p:cNvSpPr/>
          <p:nvPr/>
        </p:nvSpPr>
        <p:spPr>
          <a:xfrm>
            <a:off x="376200" y="232200"/>
            <a:ext cx="84960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Modulo</a:t>
            </a:r>
            <a:r>
              <a:rPr b="0" lang="it-IT" sz="12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2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n</a:t>
            </a:r>
            <a:r>
              <a:rPr b="0" lang="it-IT" sz="1200" spc="-26" strike="noStrike">
                <a:solidFill>
                  <a:srgbClr val="000000"/>
                </a:solidFill>
                <a:latin typeface="IPAGothic"/>
                <a:ea typeface="DejaVu Sans"/>
              </a:rPr>
              <a:t>°</a:t>
            </a:r>
            <a:r>
              <a:rPr b="0" lang="it-IT" sz="12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385" name="object 3"/>
          <p:cNvSpPr/>
          <p:nvPr/>
        </p:nvSpPr>
        <p:spPr>
          <a:xfrm>
            <a:off x="1593720" y="79920"/>
            <a:ext cx="719712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Times New Roman"/>
              </a:rPr>
              <a:t>Percorso</a:t>
            </a:r>
            <a:r>
              <a:rPr b="1" lang="it-IT" sz="2400" spc="-7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2400" spc="-12" strike="noStrike">
                <a:solidFill>
                  <a:srgbClr val="000000"/>
                </a:solidFill>
                <a:latin typeface="Times New Roman"/>
              </a:rPr>
              <a:t>Diagnostico</a:t>
            </a:r>
            <a:r>
              <a:rPr b="1" lang="it-IT" sz="2400" spc="-11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2400" spc="-21" strike="noStrike">
                <a:solidFill>
                  <a:srgbClr val="000000"/>
                </a:solidFill>
                <a:latin typeface="Times New Roman"/>
              </a:rPr>
              <a:t>Terapeutico</a:t>
            </a:r>
            <a:r>
              <a:rPr b="1" lang="it-IT" sz="240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2400" spc="-1" strike="noStrike">
                <a:solidFill>
                  <a:srgbClr val="000000"/>
                </a:solidFill>
                <a:latin typeface="Times New Roman"/>
              </a:rPr>
              <a:t>Scompenso</a:t>
            </a:r>
            <a:r>
              <a:rPr b="1" lang="it-IT" sz="24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2400" spc="-12" strike="noStrike">
                <a:solidFill>
                  <a:srgbClr val="000000"/>
                </a:solidFill>
                <a:latin typeface="Times New Roman"/>
              </a:rPr>
              <a:t>Cardiaco</a:t>
            </a:r>
            <a:endParaRPr b="0" lang="it-IT" sz="2400" spc="-1" strike="noStrike">
              <a:latin typeface="Arial"/>
            </a:endParaRPr>
          </a:p>
          <a:p>
            <a:pPr marL="853560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</a:rPr>
              <a:t>(</a:t>
            </a:r>
            <a:r>
              <a:rPr b="1" lang="it-IT" sz="2400" spc="-1" strike="noStrike">
                <a:solidFill>
                  <a:srgbClr val="000000"/>
                </a:solidFill>
                <a:latin typeface="Times New Roman"/>
              </a:rPr>
              <a:t>Modulo</a:t>
            </a:r>
            <a:r>
              <a:rPr b="1" lang="it-IT" sz="2400" spc="-1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2400" spc="-1" strike="noStrike">
                <a:solidFill>
                  <a:srgbClr val="000000"/>
                </a:solidFill>
                <a:latin typeface="Times New Roman"/>
              </a:rPr>
              <a:t>di</a:t>
            </a:r>
            <a:r>
              <a:rPr b="1" lang="it-IT" sz="2400" spc="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2400" spc="-21" strike="noStrike">
                <a:solidFill>
                  <a:srgbClr val="000000"/>
                </a:solidFill>
                <a:latin typeface="Times New Roman"/>
              </a:rPr>
              <a:t>Continuità</a:t>
            </a:r>
            <a:r>
              <a:rPr b="1" lang="it-IT" sz="2400" spc="-13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2400" spc="-12" strike="noStrike">
                <a:solidFill>
                  <a:srgbClr val="000000"/>
                </a:solidFill>
                <a:latin typeface="Times New Roman"/>
              </a:rPr>
              <a:t>Assistenziale)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86" name="object 4"/>
          <p:cNvSpPr/>
          <p:nvPr/>
        </p:nvSpPr>
        <p:spPr>
          <a:xfrm>
            <a:off x="800280" y="1393200"/>
            <a:ext cx="1351080" cy="360"/>
          </a:xfrm>
          <a:custGeom>
            <a:avLst/>
            <a:gdLst/>
            <a:ahLst/>
            <a:rect l="l" t="t" r="r" b="b"/>
            <a:pathLst>
              <a:path w="1351914" h="0">
                <a:moveTo>
                  <a:pt x="0" y="0"/>
                </a:moveTo>
                <a:lnTo>
                  <a:pt x="1351729" y="0"/>
                </a:lnTo>
              </a:path>
            </a:pathLst>
          </a:custGeom>
          <a:noFill/>
          <a:ln w="11233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object 5"/>
          <p:cNvSpPr/>
          <p:nvPr/>
        </p:nvSpPr>
        <p:spPr>
          <a:xfrm>
            <a:off x="104040" y="1664640"/>
            <a:ext cx="7382520" cy="360"/>
          </a:xfrm>
          <a:custGeom>
            <a:avLst/>
            <a:gdLst/>
            <a:ahLst/>
            <a:rect l="l" t="t" r="r" b="b"/>
            <a:pathLst>
              <a:path w="7383145" h="0">
                <a:moveTo>
                  <a:pt x="0" y="0"/>
                </a:moveTo>
                <a:lnTo>
                  <a:pt x="7383015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object 6"/>
          <p:cNvSpPr/>
          <p:nvPr/>
        </p:nvSpPr>
        <p:spPr>
          <a:xfrm>
            <a:off x="91080" y="1029240"/>
            <a:ext cx="8959680" cy="15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841040"/>
                <a:tab algn="l" pos="2060640"/>
                <a:tab algn="l" pos="4584240"/>
                <a:tab algn="l" pos="7327440"/>
                <a:tab algn="l" pos="8947080"/>
              </a:tabLst>
            </a:pP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Cognome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Nome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nascita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Codice</a:t>
            </a:r>
            <a:r>
              <a:rPr b="0" lang="it-IT" sz="1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Fiscale Diagnosi: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1"/>
              </a:spcBef>
              <a:tabLst>
                <a:tab algn="l" pos="1841040"/>
                <a:tab algn="l" pos="2060640"/>
                <a:tab algn="l" pos="4584240"/>
                <a:tab algn="l" pos="7327440"/>
                <a:tab algn="l" pos="8947080"/>
              </a:tabLst>
            </a:pPr>
            <a:endParaRPr b="0" lang="it-IT" sz="14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6"/>
              </a:spcBef>
              <a:tabLst>
                <a:tab algn="l" pos="7136640"/>
                <a:tab algn="l" pos="716724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Data esordio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sintomatologia: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Data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inizio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PDT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Data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invio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presso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Centro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Scompenso: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Prestazioni</a:t>
            </a:r>
            <a:r>
              <a:rPr b="1" lang="it-IT" sz="14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eseguite</a:t>
            </a:r>
            <a:r>
              <a:rPr b="1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presso</a:t>
            </a:r>
            <a:r>
              <a:rPr b="1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</a:t>
            </a:r>
            <a:r>
              <a:rPr b="1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Centro</a:t>
            </a:r>
            <a:r>
              <a:rPr b="1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1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</a:t>
            </a:r>
            <a:r>
              <a:rPr b="1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89" name="object 7"/>
          <p:cNvSpPr/>
          <p:nvPr/>
        </p:nvSpPr>
        <p:spPr>
          <a:xfrm>
            <a:off x="6491880" y="2595960"/>
            <a:ext cx="129276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36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367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47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90" name="object 8"/>
          <p:cNvSpPr/>
          <p:nvPr/>
        </p:nvSpPr>
        <p:spPr>
          <a:xfrm>
            <a:off x="4663080" y="3040920"/>
            <a:ext cx="2207160" cy="4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36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367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  <a:p>
            <a:pPr marL="927000">
              <a:lnSpc>
                <a:spcPct val="100000"/>
              </a:lnSpc>
              <a:spcBef>
                <a:spcPts val="6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36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367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47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91" name="object 9"/>
          <p:cNvSpPr/>
          <p:nvPr/>
        </p:nvSpPr>
        <p:spPr>
          <a:xfrm>
            <a:off x="7406280" y="3040920"/>
            <a:ext cx="1208160" cy="4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454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 algn="r">
              <a:lnSpc>
                <a:spcPct val="100000"/>
              </a:lnSpc>
              <a:spcBef>
                <a:spcPts val="6"/>
              </a:spcBef>
            </a:pP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392" name="object 10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393" name="object 11"/>
          <p:cNvSpPr/>
          <p:nvPr/>
        </p:nvSpPr>
        <p:spPr>
          <a:xfrm>
            <a:off x="4663080" y="3681000"/>
            <a:ext cx="220716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36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367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  <a:p>
            <a:pPr marL="926640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36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367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4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94" name="object 12"/>
          <p:cNvSpPr/>
          <p:nvPr/>
        </p:nvSpPr>
        <p:spPr>
          <a:xfrm>
            <a:off x="7406280" y="3681000"/>
            <a:ext cx="120816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454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 algn="r">
              <a:lnSpc>
                <a:spcPct val="100000"/>
              </a:lnSpc>
            </a:pP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95" name="object 13"/>
          <p:cNvSpPr/>
          <p:nvPr/>
        </p:nvSpPr>
        <p:spPr>
          <a:xfrm>
            <a:off x="91080" y="2519640"/>
            <a:ext cx="3910320" cy="18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Ecocardio</a:t>
            </a:r>
            <a:endParaRPr b="0" lang="it-IT" sz="2000" spc="-1" strike="noStrike">
              <a:latin typeface="Arial"/>
            </a:endParaRPr>
          </a:p>
          <a:p>
            <a:pPr marL="12600" indent="914400">
              <a:lnSpc>
                <a:spcPct val="100000"/>
              </a:lnSpc>
              <a:spcBef>
                <a:spcPts val="26"/>
              </a:spcBef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936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93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Titolazione</a:t>
            </a:r>
            <a:r>
              <a:rPr b="1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terapia</a:t>
            </a:r>
            <a:r>
              <a:rPr b="1" lang="it-IT" sz="14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farmacologica Counseling</a:t>
            </a:r>
            <a:endParaRPr b="0" lang="it-IT" sz="1400" spc="-1" strike="noStrike">
              <a:latin typeface="Arial"/>
            </a:endParaRPr>
          </a:p>
          <a:p>
            <a:pPr marL="12600" indent="914400"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925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 indent="914400"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Riabilitazione</a:t>
            </a:r>
            <a:r>
              <a:rPr b="0" lang="it-IT" sz="1400" spc="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motoria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Arruolamento</a:t>
            </a:r>
            <a:r>
              <a:rPr b="0" lang="it-IT" sz="1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studi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clinici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925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 indent="914400">
              <a:lnSpc>
                <a:spcPct val="100000"/>
              </a:lnSpc>
              <a:tabLst>
                <a:tab algn="l" pos="0"/>
              </a:tabLst>
            </a:pP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Valutazione</a:t>
            </a:r>
            <a:r>
              <a:rPr b="0" lang="it-IT" sz="1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funzionale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mediante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test 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ergospirometrico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96" name="object 14"/>
          <p:cNvSpPr/>
          <p:nvPr/>
        </p:nvSpPr>
        <p:spPr>
          <a:xfrm>
            <a:off x="4663080" y="4321080"/>
            <a:ext cx="2937600" cy="2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84104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367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367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data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eseguito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321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97" name="object 15"/>
          <p:cNvSpPr/>
          <p:nvPr/>
        </p:nvSpPr>
        <p:spPr>
          <a:xfrm>
            <a:off x="104040" y="6236640"/>
            <a:ext cx="3026880" cy="360"/>
          </a:xfrm>
          <a:custGeom>
            <a:avLst/>
            <a:gdLst/>
            <a:ahLst/>
            <a:rect l="l" t="t" r="r" b="b"/>
            <a:pathLst>
              <a:path w="3027680" h="0">
                <a:moveTo>
                  <a:pt x="0" y="0"/>
                </a:moveTo>
                <a:lnTo>
                  <a:pt x="3027425" y="0"/>
                </a:lnTo>
              </a:path>
            </a:pathLst>
          </a:custGeom>
          <a:noFill/>
          <a:ln w="891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object 16"/>
          <p:cNvSpPr/>
          <p:nvPr/>
        </p:nvSpPr>
        <p:spPr>
          <a:xfrm>
            <a:off x="91080" y="4534560"/>
            <a:ext cx="9020880" cy="21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Condizioni</a:t>
            </a:r>
            <a:r>
              <a:rPr b="0" lang="it-IT" sz="14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favorenti/aggravanti</a:t>
            </a:r>
            <a:r>
              <a:rPr b="0" lang="it-IT" sz="1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cardiaco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monitorare</a:t>
            </a:r>
            <a:r>
              <a:rPr b="0" lang="it-IT" sz="1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7098840"/>
                <a:tab algn="l" pos="8977680"/>
              </a:tabLst>
            </a:pP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1)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2)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5262120"/>
                <a:tab algn="l" pos="9008280"/>
              </a:tabLst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3)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3395520"/>
                <a:tab algn="l" pos="9008280"/>
              </a:tabLst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4)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1528560"/>
                <a:tab algn="l" pos="8610480"/>
                <a:tab algn="l" pos="8977680"/>
              </a:tabLst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5)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6)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6773040"/>
                <a:tab algn="l" pos="9008280"/>
              </a:tabLst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7)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4906080"/>
                <a:tab algn="l" pos="9008280"/>
              </a:tabLst>
            </a:pP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8)</a:t>
            </a:r>
            <a:r>
              <a:rPr b="0" lang="it-IT" sz="14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1"/>
              </a:spcBef>
              <a:tabLst>
                <a:tab algn="l" pos="4906080"/>
                <a:tab algn="l" pos="9008280"/>
              </a:tabLst>
            </a:pP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tabLst>
                <a:tab algn="l" pos="5498640"/>
                <a:tab algn="l" pos="666756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Appuntamenti</a:t>
            </a:r>
            <a:r>
              <a:rPr b="0" lang="it-IT" sz="1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presso</a:t>
            </a:r>
            <a:r>
              <a:rPr b="0" lang="it-IT" sz="1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Centro</a:t>
            </a:r>
            <a:r>
              <a:rPr b="0" lang="it-IT" sz="1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b="0" lang="it-IT" sz="1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cadenza: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annuale</a:t>
            </a:r>
            <a:r>
              <a:rPr b="0" lang="it-IT" sz="1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936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semestrale</a:t>
            </a:r>
            <a:r>
              <a:rPr b="0" lang="it-IT" sz="1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936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mensile</a:t>
            </a:r>
            <a:r>
              <a:rPr b="0" lang="it-IT" sz="1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936" strike="noStrike">
                <a:solidFill>
                  <a:srgbClr val="000000"/>
                </a:solidFill>
                <a:latin typeface="Symbol"/>
                <a:ea typeface="DejaVu Sans"/>
              </a:rPr>
              <a:t></a:t>
            </a:r>
            <a:endParaRPr b="0" lang="it-IT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5498640"/>
                <a:tab algn="l" pos="6667560"/>
              </a:tabLst>
            </a:pPr>
            <a:r>
              <a:rPr b="0" lang="it-IT" sz="1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Valutazioni</a:t>
            </a:r>
            <a:r>
              <a:rPr b="0" lang="it-IT" sz="1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presso</a:t>
            </a:r>
            <a:r>
              <a:rPr b="0" lang="it-IT" sz="1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</a:t>
            </a:r>
            <a:r>
              <a:rPr b="0" lang="it-IT" sz="1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MMG</a:t>
            </a:r>
            <a:r>
              <a:rPr b="0" lang="it-IT" sz="1400" spc="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consigliate: </a:t>
            </a:r>
            <a:r>
              <a:rPr b="1" lang="it-IT" sz="140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CONCEDERE LA</a:t>
            </a:r>
            <a:r>
              <a:rPr b="1" lang="it-IT" sz="1400" spc="-75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it-IT" sz="140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ESENZIONE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object 2"/>
          <p:cNvSpPr/>
          <p:nvPr/>
        </p:nvSpPr>
        <p:spPr>
          <a:xfrm>
            <a:off x="580680" y="-2520"/>
            <a:ext cx="8000640" cy="14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2930040" indent="-29163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4800" spc="-1" strike="noStrike">
                <a:solidFill>
                  <a:srgbClr val="000000"/>
                </a:solidFill>
                <a:latin typeface="Calibri"/>
              </a:rPr>
              <a:t>Compito</a:t>
            </a:r>
            <a:r>
              <a:rPr b="0" lang="it-IT" sz="4800" spc="-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800" spc="-1" strike="noStrike">
                <a:solidFill>
                  <a:srgbClr val="000000"/>
                </a:solidFill>
                <a:latin typeface="Calibri"/>
              </a:rPr>
              <a:t>del</a:t>
            </a:r>
            <a:r>
              <a:rPr b="0" lang="it-IT" sz="4800" spc="-9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800" spc="-1" strike="noStrike">
                <a:solidFill>
                  <a:srgbClr val="000000"/>
                </a:solidFill>
                <a:latin typeface="Calibri"/>
              </a:rPr>
              <a:t>medico</a:t>
            </a:r>
            <a:r>
              <a:rPr b="0" lang="it-IT" sz="4800" spc="-11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800" spc="-1" strike="noStrike">
                <a:solidFill>
                  <a:srgbClr val="000000"/>
                </a:solidFill>
                <a:latin typeface="Calibri"/>
              </a:rPr>
              <a:t>di</a:t>
            </a:r>
            <a:r>
              <a:rPr b="0" lang="it-IT" sz="4800" spc="-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800" spc="-12" strike="noStrike">
                <a:solidFill>
                  <a:srgbClr val="000000"/>
                </a:solidFill>
                <a:latin typeface="Calibri"/>
              </a:rPr>
              <a:t>medicina generale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400" name="object 3"/>
          <p:cNvSpPr/>
          <p:nvPr/>
        </p:nvSpPr>
        <p:spPr>
          <a:xfrm>
            <a:off x="685440" y="2158560"/>
            <a:ext cx="7617240" cy="5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6183000"/>
              </a:tabLst>
            </a:pPr>
            <a:r>
              <a:rPr b="1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Monitoraggio</a:t>
            </a:r>
            <a:r>
              <a:rPr b="1" lang="it-IT" sz="3600" spc="-1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della</a:t>
            </a:r>
            <a:r>
              <a:rPr b="1" lang="it-IT" sz="3600" spc="-114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it-IT" sz="3600" spc="-12" strike="noStrike">
                <a:solidFill>
                  <a:srgbClr val="000000"/>
                </a:solidFill>
                <a:latin typeface="Arial"/>
                <a:ea typeface="DejaVu Sans"/>
              </a:rPr>
              <a:t>stabilità</a:t>
            </a:r>
            <a:r>
              <a:rPr b="1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it-IT" sz="3600" spc="-12" strike="noStrike">
                <a:solidFill>
                  <a:srgbClr val="000000"/>
                </a:solidFill>
                <a:latin typeface="Arial"/>
                <a:ea typeface="DejaVu Sans"/>
              </a:rPr>
              <a:t>clinica</a:t>
            </a:r>
            <a:endParaRPr b="0" lang="it-IT" sz="3600" spc="-1" strike="noStrike">
              <a:latin typeface="Arial"/>
            </a:endParaRPr>
          </a:p>
        </p:txBody>
      </p:sp>
      <p:grpSp>
        <p:nvGrpSpPr>
          <p:cNvPr id="401" name="object 4"/>
          <p:cNvGrpSpPr/>
          <p:nvPr/>
        </p:nvGrpSpPr>
        <p:grpSpPr>
          <a:xfrm>
            <a:off x="4915080" y="1549440"/>
            <a:ext cx="4241160" cy="672840"/>
            <a:chOff x="4915080" y="1549440"/>
            <a:chExt cx="4241160" cy="672840"/>
          </a:xfrm>
        </p:grpSpPr>
        <p:sp>
          <p:nvSpPr>
            <p:cNvPr id="402" name="object 5"/>
            <p:cNvSpPr/>
            <p:nvPr/>
          </p:nvSpPr>
          <p:spPr>
            <a:xfrm>
              <a:off x="5017320" y="1561680"/>
              <a:ext cx="4138920" cy="646920"/>
            </a:xfrm>
            <a:custGeom>
              <a:avLst/>
              <a:gdLst/>
              <a:ahLst/>
              <a:rect l="l" t="t" r="r" b="b"/>
              <a:pathLst>
                <a:path w="4139565" h="647700">
                  <a:moveTo>
                    <a:pt x="4139183" y="344423"/>
                  </a:moveTo>
                  <a:lnTo>
                    <a:pt x="3104387" y="344423"/>
                  </a:lnTo>
                  <a:lnTo>
                    <a:pt x="3104387" y="0"/>
                  </a:lnTo>
                  <a:lnTo>
                    <a:pt x="1034795" y="0"/>
                  </a:lnTo>
                  <a:lnTo>
                    <a:pt x="1034795" y="344423"/>
                  </a:lnTo>
                  <a:lnTo>
                    <a:pt x="0" y="344423"/>
                  </a:lnTo>
                  <a:lnTo>
                    <a:pt x="2069591" y="647699"/>
                  </a:lnTo>
                  <a:lnTo>
                    <a:pt x="4139183" y="344423"/>
                  </a:lnTo>
                  <a:close/>
                </a:path>
              </a:pathLst>
            </a:custGeom>
            <a:solidFill>
              <a:srgbClr val="4f80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" name="object 6"/>
            <p:cNvSpPr/>
            <p:nvPr/>
          </p:nvSpPr>
          <p:spPr>
            <a:xfrm>
              <a:off x="4915080" y="1549440"/>
              <a:ext cx="4241160" cy="672840"/>
            </a:xfrm>
            <a:custGeom>
              <a:avLst/>
              <a:gdLst/>
              <a:ahLst/>
              <a:rect l="l" t="t" r="r" b="b"/>
              <a:pathLst>
                <a:path w="4241800" h="673735">
                  <a:moveTo>
                    <a:pt x="103631" y="342899"/>
                  </a:moveTo>
                  <a:lnTo>
                    <a:pt x="1523" y="342899"/>
                  </a:lnTo>
                  <a:lnTo>
                    <a:pt x="0" y="353567"/>
                  </a:lnTo>
                  <a:lnTo>
                    <a:pt x="102119" y="368617"/>
                  </a:lnTo>
                  <a:lnTo>
                    <a:pt x="103631" y="342899"/>
                  </a:lnTo>
                  <a:close/>
                  <a:moveTo>
                    <a:pt x="103414" y="368807"/>
                  </a:moveTo>
                  <a:lnTo>
                    <a:pt x="102119" y="368617"/>
                  </a:lnTo>
                  <a:lnTo>
                    <a:pt x="102107" y="368807"/>
                  </a:lnTo>
                  <a:lnTo>
                    <a:pt x="103414" y="368807"/>
                  </a:lnTo>
                  <a:close/>
                  <a:moveTo>
                    <a:pt x="279547" y="368807"/>
                  </a:moveTo>
                  <a:lnTo>
                    <a:pt x="103631" y="342899"/>
                  </a:lnTo>
                  <a:lnTo>
                    <a:pt x="102119" y="368617"/>
                  </a:lnTo>
                  <a:lnTo>
                    <a:pt x="103414" y="368807"/>
                  </a:lnTo>
                  <a:lnTo>
                    <a:pt x="279547" y="368807"/>
                  </a:lnTo>
                  <a:close/>
                  <a:moveTo>
                    <a:pt x="2171699" y="647475"/>
                  </a:moveTo>
                  <a:lnTo>
                    <a:pt x="279547" y="368807"/>
                  </a:lnTo>
                  <a:lnTo>
                    <a:pt x="103414" y="368807"/>
                  </a:lnTo>
                  <a:lnTo>
                    <a:pt x="2170175" y="673383"/>
                  </a:lnTo>
                  <a:lnTo>
                    <a:pt x="2170175" y="647699"/>
                  </a:lnTo>
                  <a:lnTo>
                    <a:pt x="2171699" y="647475"/>
                  </a:lnTo>
                  <a:close/>
                  <a:moveTo>
                    <a:pt x="1136903" y="342899"/>
                  </a:moveTo>
                  <a:lnTo>
                    <a:pt x="103631" y="342899"/>
                  </a:lnTo>
                  <a:lnTo>
                    <a:pt x="279547" y="368807"/>
                  </a:lnTo>
                  <a:lnTo>
                    <a:pt x="1124711" y="368807"/>
                  </a:lnTo>
                  <a:lnTo>
                    <a:pt x="1124711" y="356615"/>
                  </a:lnTo>
                  <a:lnTo>
                    <a:pt x="1136903" y="342899"/>
                  </a:lnTo>
                  <a:close/>
                  <a:moveTo>
                    <a:pt x="3220211" y="342899"/>
                  </a:moveTo>
                  <a:lnTo>
                    <a:pt x="3220211" y="0"/>
                  </a:lnTo>
                  <a:lnTo>
                    <a:pt x="1124711" y="0"/>
                  </a:lnTo>
                  <a:lnTo>
                    <a:pt x="1124711" y="342899"/>
                  </a:lnTo>
                  <a:lnTo>
                    <a:pt x="1136903" y="342899"/>
                  </a:lnTo>
                  <a:lnTo>
                    <a:pt x="1136903" y="25907"/>
                  </a:lnTo>
                  <a:lnTo>
                    <a:pt x="1149095" y="12191"/>
                  </a:lnTo>
                  <a:lnTo>
                    <a:pt x="1149095" y="25907"/>
                  </a:lnTo>
                  <a:lnTo>
                    <a:pt x="3194303" y="25907"/>
                  </a:lnTo>
                  <a:lnTo>
                    <a:pt x="3194303" y="12191"/>
                  </a:lnTo>
                  <a:lnTo>
                    <a:pt x="3206495" y="25907"/>
                  </a:lnTo>
                  <a:lnTo>
                    <a:pt x="3206495" y="342899"/>
                  </a:lnTo>
                  <a:lnTo>
                    <a:pt x="3220211" y="342899"/>
                  </a:lnTo>
                  <a:close/>
                  <a:moveTo>
                    <a:pt x="1149095" y="368807"/>
                  </a:moveTo>
                  <a:lnTo>
                    <a:pt x="1149095" y="25907"/>
                  </a:lnTo>
                  <a:lnTo>
                    <a:pt x="1136903" y="25907"/>
                  </a:lnTo>
                  <a:lnTo>
                    <a:pt x="1136903" y="342899"/>
                  </a:lnTo>
                  <a:lnTo>
                    <a:pt x="1124711" y="356615"/>
                  </a:lnTo>
                  <a:lnTo>
                    <a:pt x="1124711" y="368807"/>
                  </a:lnTo>
                  <a:lnTo>
                    <a:pt x="1149095" y="368807"/>
                  </a:lnTo>
                  <a:close/>
                  <a:moveTo>
                    <a:pt x="1149095" y="25907"/>
                  </a:moveTo>
                  <a:lnTo>
                    <a:pt x="1149095" y="12191"/>
                  </a:lnTo>
                  <a:lnTo>
                    <a:pt x="1136903" y="25907"/>
                  </a:lnTo>
                  <a:lnTo>
                    <a:pt x="1149095" y="25907"/>
                  </a:lnTo>
                  <a:close/>
                  <a:moveTo>
                    <a:pt x="2173223" y="647699"/>
                  </a:moveTo>
                  <a:lnTo>
                    <a:pt x="2171699" y="647475"/>
                  </a:lnTo>
                  <a:lnTo>
                    <a:pt x="2170175" y="647699"/>
                  </a:lnTo>
                  <a:lnTo>
                    <a:pt x="2173223" y="647699"/>
                  </a:lnTo>
                  <a:close/>
                  <a:moveTo>
                    <a:pt x="2173223" y="673383"/>
                  </a:moveTo>
                  <a:lnTo>
                    <a:pt x="2173223" y="647699"/>
                  </a:lnTo>
                  <a:lnTo>
                    <a:pt x="2170175" y="647699"/>
                  </a:lnTo>
                  <a:lnTo>
                    <a:pt x="2170175" y="673383"/>
                  </a:lnTo>
                  <a:lnTo>
                    <a:pt x="2171699" y="673607"/>
                  </a:lnTo>
                  <a:lnTo>
                    <a:pt x="2173223" y="673383"/>
                  </a:lnTo>
                  <a:close/>
                  <a:moveTo>
                    <a:pt x="4239985" y="368807"/>
                  </a:moveTo>
                  <a:lnTo>
                    <a:pt x="4063852" y="368807"/>
                  </a:lnTo>
                  <a:lnTo>
                    <a:pt x="2171699" y="647475"/>
                  </a:lnTo>
                  <a:lnTo>
                    <a:pt x="2173223" y="647699"/>
                  </a:lnTo>
                  <a:lnTo>
                    <a:pt x="2173223" y="673383"/>
                  </a:lnTo>
                  <a:lnTo>
                    <a:pt x="4239985" y="368807"/>
                  </a:lnTo>
                  <a:close/>
                  <a:moveTo>
                    <a:pt x="3206495" y="25907"/>
                  </a:moveTo>
                  <a:lnTo>
                    <a:pt x="3194303" y="12191"/>
                  </a:lnTo>
                  <a:lnTo>
                    <a:pt x="3194303" y="25907"/>
                  </a:lnTo>
                  <a:lnTo>
                    <a:pt x="3206495" y="25907"/>
                  </a:lnTo>
                  <a:close/>
                  <a:moveTo>
                    <a:pt x="3220211" y="368807"/>
                  </a:moveTo>
                  <a:lnTo>
                    <a:pt x="3220211" y="356615"/>
                  </a:lnTo>
                  <a:lnTo>
                    <a:pt x="3206495" y="342899"/>
                  </a:lnTo>
                  <a:lnTo>
                    <a:pt x="3206495" y="25907"/>
                  </a:lnTo>
                  <a:lnTo>
                    <a:pt x="3194303" y="25907"/>
                  </a:lnTo>
                  <a:lnTo>
                    <a:pt x="3194303" y="368807"/>
                  </a:lnTo>
                  <a:lnTo>
                    <a:pt x="3220211" y="368807"/>
                  </a:lnTo>
                  <a:close/>
                  <a:moveTo>
                    <a:pt x="4239767" y="342899"/>
                  </a:moveTo>
                  <a:lnTo>
                    <a:pt x="3206495" y="342899"/>
                  </a:lnTo>
                  <a:lnTo>
                    <a:pt x="3220211" y="356615"/>
                  </a:lnTo>
                  <a:lnTo>
                    <a:pt x="3220211" y="368807"/>
                  </a:lnTo>
                  <a:lnTo>
                    <a:pt x="4063852" y="368807"/>
                  </a:lnTo>
                  <a:lnTo>
                    <a:pt x="4239767" y="342899"/>
                  </a:lnTo>
                  <a:close/>
                  <a:moveTo>
                    <a:pt x="4241280" y="368617"/>
                  </a:moveTo>
                  <a:lnTo>
                    <a:pt x="4239767" y="342899"/>
                  </a:lnTo>
                  <a:lnTo>
                    <a:pt x="4063852" y="368807"/>
                  </a:lnTo>
                  <a:lnTo>
                    <a:pt x="4239985" y="368807"/>
                  </a:lnTo>
                  <a:lnTo>
                    <a:pt x="4241280" y="368617"/>
                  </a:lnTo>
                  <a:close/>
                  <a:moveTo>
                    <a:pt x="4241291" y="368615"/>
                  </a:moveTo>
                  <a:lnTo>
                    <a:pt x="4241291" y="342899"/>
                  </a:lnTo>
                  <a:lnTo>
                    <a:pt x="4239767" y="342899"/>
                  </a:lnTo>
                  <a:lnTo>
                    <a:pt x="4241280" y="368617"/>
                  </a:lnTo>
                  <a:close/>
                  <a:moveTo>
                    <a:pt x="4241291" y="368807"/>
                  </a:moveTo>
                  <a:lnTo>
                    <a:pt x="4241280" y="368617"/>
                  </a:lnTo>
                  <a:lnTo>
                    <a:pt x="4239985" y="368807"/>
                  </a:lnTo>
                  <a:lnTo>
                    <a:pt x="4241291" y="368807"/>
                  </a:lnTo>
                  <a:close/>
                </a:path>
              </a:pathLst>
            </a:custGeom>
            <a:solidFill>
              <a:srgbClr val="375d8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04" name="object 7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05" name="object 8"/>
          <p:cNvSpPr/>
          <p:nvPr/>
        </p:nvSpPr>
        <p:spPr>
          <a:xfrm>
            <a:off x="91080" y="3072960"/>
            <a:ext cx="8399160" cy="336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Assenza</a:t>
            </a:r>
            <a:r>
              <a:rPr b="0" lang="it-IT" sz="20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sintomi</a:t>
            </a:r>
            <a:r>
              <a:rPr b="0" lang="it-IT" sz="2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r>
              <a:rPr b="0" lang="it-IT" sz="2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b="0" lang="it-IT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riposo</a:t>
            </a:r>
            <a:endParaRPr b="0" lang="it-IT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Assenza</a:t>
            </a:r>
            <a:r>
              <a:rPr b="0" lang="it-IT" sz="20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peggioramento</a:t>
            </a:r>
            <a:r>
              <a:rPr b="0" lang="it-IT" sz="20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tolleranza</a:t>
            </a:r>
            <a:r>
              <a:rPr b="0" lang="it-IT" sz="20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fisica</a:t>
            </a:r>
            <a:r>
              <a:rPr b="0" lang="it-IT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base</a:t>
            </a:r>
            <a:r>
              <a:rPr b="0" lang="it-IT" sz="2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alla</a:t>
            </a:r>
            <a:r>
              <a:rPr b="0" lang="it-IT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classe</a:t>
            </a:r>
            <a:r>
              <a:rPr b="0" lang="it-IT" sz="2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NYHA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Assenza</a:t>
            </a:r>
            <a:r>
              <a:rPr b="0" lang="it-IT" sz="20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angina</a:t>
            </a:r>
            <a:endParaRPr b="0" lang="it-IT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Assenza</a:t>
            </a:r>
            <a:r>
              <a:rPr b="0" lang="it-IT" sz="20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aritmie</a:t>
            </a:r>
            <a:r>
              <a:rPr b="0" lang="it-IT" sz="20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sintomatiche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Esame</a:t>
            </a:r>
            <a:r>
              <a:rPr b="0" lang="it-IT" sz="20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obiettivo</a:t>
            </a:r>
            <a:r>
              <a:rPr b="0" lang="it-IT" sz="20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invariato</a:t>
            </a:r>
            <a:endParaRPr b="0" lang="it-IT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Peso</a:t>
            </a:r>
            <a:r>
              <a:rPr b="0" lang="it-IT" sz="20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corporeo</a:t>
            </a:r>
            <a:r>
              <a:rPr b="0" lang="it-IT" sz="2000" spc="4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stabile</a:t>
            </a:r>
            <a:r>
              <a:rPr b="0" lang="it-IT" sz="20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(variazioni</a:t>
            </a:r>
            <a:r>
              <a:rPr b="0" lang="it-IT" sz="20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&lt;3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Kg</a:t>
            </a:r>
            <a:r>
              <a:rPr b="0" lang="it-IT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durante</a:t>
            </a:r>
            <a:r>
              <a:rPr b="0" lang="it-IT" sz="20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</a:t>
            </a:r>
            <a:r>
              <a:rPr b="0" lang="it-IT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ultime</a:t>
            </a:r>
            <a:r>
              <a:rPr b="0" lang="it-IT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settimane)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Pressione</a:t>
            </a:r>
            <a:r>
              <a:rPr b="0" lang="it-IT" sz="20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sistolica</a:t>
            </a:r>
            <a:r>
              <a:rPr b="0" lang="it-IT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invariata</a:t>
            </a:r>
            <a:r>
              <a:rPr b="0" lang="it-IT" sz="2000" spc="454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(anche</a:t>
            </a:r>
            <a:r>
              <a:rPr b="0" lang="it-IT" sz="20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ipotensione</a:t>
            </a:r>
            <a:r>
              <a:rPr b="0" lang="it-IT" sz="20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</a:t>
            </a:r>
            <a:r>
              <a:rPr b="0" lang="it-IT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è ben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tollerata)</a:t>
            </a:r>
            <a:endParaRPr b="0" lang="it-IT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Funzionalità</a:t>
            </a:r>
            <a:r>
              <a:rPr b="0" lang="it-IT" sz="20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renale</a:t>
            </a:r>
            <a:r>
              <a:rPr b="0" lang="it-IT" sz="20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invariata</a:t>
            </a:r>
            <a:r>
              <a:rPr b="0" lang="it-IT" sz="20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(creatinina,</a:t>
            </a:r>
            <a:r>
              <a:rPr b="0" lang="it-IT" sz="20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azotemia,</a:t>
            </a:r>
            <a:r>
              <a:rPr b="0" lang="it-IT" sz="2000" spc="454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eventuale</a:t>
            </a:r>
            <a:r>
              <a:rPr b="0" lang="it-IT" sz="20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filtrato</a:t>
            </a:r>
            <a:r>
              <a:rPr b="0" lang="it-IT" sz="20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glomerulare)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Sodiemia</a:t>
            </a:r>
            <a:r>
              <a:rPr b="0" lang="it-IT" sz="2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&gt;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134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mEq/l</a:t>
            </a:r>
            <a:endParaRPr b="0" lang="it-IT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Risoluzione</a:t>
            </a:r>
            <a:r>
              <a:rPr b="0" lang="it-IT" sz="20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e/o</a:t>
            </a:r>
            <a:r>
              <a:rPr b="0" lang="it-IT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stabilizzazione</a:t>
            </a:r>
            <a:r>
              <a:rPr b="0" lang="it-IT" sz="20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causa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reversibile</a:t>
            </a:r>
            <a:r>
              <a:rPr b="0" lang="it-IT" sz="20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co-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morbidità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Assenza</a:t>
            </a:r>
            <a:r>
              <a:rPr b="0" lang="it-IT" sz="20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effetti</a:t>
            </a:r>
            <a:r>
              <a:rPr b="0" lang="it-IT" sz="20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collaterali</a:t>
            </a:r>
            <a:r>
              <a:rPr b="0" lang="it-IT" sz="20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</a:t>
            </a:r>
            <a:r>
              <a:rPr b="0" lang="it-IT" sz="20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farmaci</a:t>
            </a:r>
            <a:endParaRPr b="0" lang="it-IT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Hb</a:t>
            </a:r>
            <a:r>
              <a:rPr b="0" lang="it-IT" sz="20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maschi</a:t>
            </a:r>
            <a:r>
              <a:rPr b="0" lang="it-IT" sz="20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&gt;11</a:t>
            </a:r>
            <a:r>
              <a:rPr b="0" lang="it-IT" sz="20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g%,</a:t>
            </a:r>
            <a:r>
              <a:rPr b="0" lang="it-IT" sz="20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femmine</a:t>
            </a:r>
            <a:r>
              <a:rPr b="0" lang="it-IT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&gt;10</a:t>
            </a:r>
            <a:r>
              <a:rPr b="0" lang="it-IT" sz="20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0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g%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object 2"/>
          <p:cNvSpPr/>
          <p:nvPr/>
        </p:nvSpPr>
        <p:spPr>
          <a:xfrm>
            <a:off x="979560" y="-101520"/>
            <a:ext cx="7209000" cy="115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it-IT" sz="4000" spc="-1" strike="noStrike">
                <a:solidFill>
                  <a:srgbClr val="000000"/>
                </a:solidFill>
                <a:latin typeface="Times New Roman"/>
              </a:rPr>
              <a:t>Criteri</a:t>
            </a:r>
            <a:r>
              <a:rPr b="1" lang="it-IT" sz="4000" spc="-8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4000" spc="-1" strike="noStrike">
                <a:solidFill>
                  <a:srgbClr val="000000"/>
                </a:solidFill>
                <a:latin typeface="Times New Roman"/>
              </a:rPr>
              <a:t>clinici</a:t>
            </a:r>
            <a:r>
              <a:rPr b="1" lang="it-IT" sz="4000" spc="-10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4000" spc="-1" strike="noStrike">
                <a:solidFill>
                  <a:srgbClr val="000000"/>
                </a:solidFill>
                <a:latin typeface="Times New Roman"/>
              </a:rPr>
              <a:t>di</a:t>
            </a:r>
            <a:r>
              <a:rPr b="1" lang="it-IT" sz="4000" spc="-8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it-IT" sz="4000" spc="-12" strike="noStrike">
                <a:solidFill>
                  <a:srgbClr val="000000"/>
                </a:solidFill>
                <a:latin typeface="Times New Roman"/>
              </a:rPr>
              <a:t>instabilizzazione</a:t>
            </a:r>
            <a:endParaRPr b="0" lang="it-IT" sz="4000" spc="-1" strike="noStrike">
              <a:latin typeface="Arial"/>
            </a:endParaRPr>
          </a:p>
        </p:txBody>
      </p:sp>
      <p:grpSp>
        <p:nvGrpSpPr>
          <p:cNvPr id="407" name="object 3"/>
          <p:cNvGrpSpPr/>
          <p:nvPr/>
        </p:nvGrpSpPr>
        <p:grpSpPr>
          <a:xfrm>
            <a:off x="12600" y="2066040"/>
            <a:ext cx="9143280" cy="4795200"/>
            <a:chOff x="12600" y="2066040"/>
            <a:chExt cx="9143280" cy="4795200"/>
          </a:xfrm>
        </p:grpSpPr>
        <p:pic>
          <p:nvPicPr>
            <p:cNvPr id="408" name="object 4" descr=""/>
            <p:cNvPicPr/>
            <p:nvPr/>
          </p:nvPicPr>
          <p:blipFill>
            <a:blip r:embed="rId1"/>
            <a:stretch/>
          </p:blipFill>
          <p:spPr>
            <a:xfrm>
              <a:off x="6975720" y="2066040"/>
              <a:ext cx="2180160" cy="136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9" name="object 5" descr=""/>
            <p:cNvPicPr/>
            <p:nvPr/>
          </p:nvPicPr>
          <p:blipFill>
            <a:blip r:embed="rId2"/>
            <a:stretch/>
          </p:blipFill>
          <p:spPr>
            <a:xfrm>
              <a:off x="12600" y="3432960"/>
              <a:ext cx="9143280" cy="3428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0" name="object 6"/>
          <p:cNvSpPr/>
          <p:nvPr/>
        </p:nvSpPr>
        <p:spPr>
          <a:xfrm>
            <a:off x="91080" y="412920"/>
            <a:ext cx="7298640" cy="61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004400" indent="-236160">
              <a:lnSpc>
                <a:spcPct val="151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1-</a:t>
            </a:r>
            <a:r>
              <a:rPr b="0" lang="it-IT" sz="2800" spc="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06" strike="noStrike">
                <a:solidFill>
                  <a:srgbClr val="ff0000"/>
                </a:solidFill>
                <a:latin typeface="Trebuchet MS"/>
                <a:ea typeface="DejaVu Sans"/>
              </a:rPr>
              <a:t>Incremento</a:t>
            </a:r>
            <a:r>
              <a:rPr b="0" lang="it-IT" sz="2800" spc="-177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97" strike="noStrike">
                <a:solidFill>
                  <a:srgbClr val="ff0000"/>
                </a:solidFill>
                <a:latin typeface="Trebuchet MS"/>
                <a:ea typeface="DejaVu Sans"/>
              </a:rPr>
              <a:t>ponderale</a:t>
            </a:r>
            <a:r>
              <a:rPr b="0" lang="it-IT" sz="2800" spc="-177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80" strike="noStrike">
                <a:solidFill>
                  <a:srgbClr val="ff0000"/>
                </a:solidFill>
                <a:latin typeface="Trebuchet MS"/>
                <a:ea typeface="DejaVu Sans"/>
              </a:rPr>
              <a:t>&gt;</a:t>
            </a:r>
            <a:r>
              <a:rPr b="0" lang="it-IT" sz="2800" spc="-185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66" strike="noStrike">
                <a:solidFill>
                  <a:srgbClr val="ff0000"/>
                </a:solidFill>
                <a:latin typeface="Trebuchet MS"/>
                <a:ea typeface="DejaVu Sans"/>
              </a:rPr>
              <a:t>3</a:t>
            </a:r>
            <a:r>
              <a:rPr b="0" lang="it-IT" sz="2800" spc="-182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100" strike="noStrike">
                <a:solidFill>
                  <a:srgbClr val="ff0000"/>
                </a:solidFill>
                <a:latin typeface="Trebuchet MS"/>
                <a:ea typeface="DejaVu Sans"/>
              </a:rPr>
              <a:t>Kg</a:t>
            </a:r>
            <a:r>
              <a:rPr b="0" lang="it-IT" sz="2800" spc="-177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86" strike="noStrike">
                <a:solidFill>
                  <a:srgbClr val="ff0000"/>
                </a:solidFill>
                <a:latin typeface="Trebuchet MS"/>
                <a:ea typeface="DejaVu Sans"/>
              </a:rPr>
              <a:t>in</a:t>
            </a:r>
            <a:r>
              <a:rPr b="0" lang="it-IT" sz="2800" spc="-197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137" strike="noStrike">
                <a:solidFill>
                  <a:srgbClr val="ff0000"/>
                </a:solidFill>
                <a:latin typeface="Trebuchet MS"/>
                <a:ea typeface="DejaVu Sans"/>
              </a:rPr>
              <a:t>tre</a:t>
            </a:r>
            <a:r>
              <a:rPr b="0" lang="it-IT" sz="2800" spc="-177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800" spc="-72" strike="noStrike">
                <a:solidFill>
                  <a:srgbClr val="ff0000"/>
                </a:solidFill>
                <a:latin typeface="Trebuchet MS"/>
                <a:ea typeface="DejaVu Sans"/>
              </a:rPr>
              <a:t>giorni; </a:t>
            </a:r>
            <a:r>
              <a:rPr b="0" lang="it-IT" sz="2800" spc="-66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2</a:t>
            </a:r>
            <a:r>
              <a:rPr b="0" lang="it-IT" sz="2800" spc="-182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-</a:t>
            </a:r>
            <a:r>
              <a:rPr b="0" lang="it-IT" sz="2800" spc="-165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3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Evidenza</a:t>
            </a:r>
            <a:r>
              <a:rPr b="0" lang="it-IT" sz="2800" spc="-16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3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elettrocardiografica</a:t>
            </a:r>
            <a:r>
              <a:rPr b="0" lang="it-IT" sz="2800" spc="-12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26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e/o</a:t>
            </a:r>
            <a:endParaRPr b="0" lang="it-IT" sz="2800" spc="-1" strike="noStrike">
              <a:latin typeface="Arial"/>
            </a:endParaRPr>
          </a:p>
          <a:p>
            <a:pPr marL="3258720" indent="-2455920">
              <a:lnSpc>
                <a:spcPct val="100000"/>
              </a:lnSpc>
              <a:tabLst>
                <a:tab algn="l" pos="0"/>
              </a:tabLst>
            </a:pPr>
            <a:r>
              <a:rPr b="0" lang="it-IT" sz="2800" spc="-86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sospetto</a:t>
            </a:r>
            <a:r>
              <a:rPr b="0" lang="it-IT" sz="2800" spc="-17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3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clinico</a:t>
            </a:r>
            <a:r>
              <a:rPr b="0" lang="it-IT" sz="2800" spc="-16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0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di</a:t>
            </a:r>
            <a:r>
              <a:rPr b="0" lang="it-IT" sz="2800" spc="-165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1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ischemia</a:t>
            </a:r>
            <a:r>
              <a:rPr b="0" lang="it-IT" sz="2800" spc="-145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0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miocardica</a:t>
            </a:r>
            <a:r>
              <a:rPr b="0" lang="it-IT" sz="2800" spc="-100" strike="noStrike">
                <a:solidFill>
                  <a:srgbClr val="548ed5"/>
                </a:solidFill>
                <a:latin typeface="Trebuchet MS"/>
                <a:ea typeface="DejaVu Sans"/>
              </a:rPr>
              <a:t> </a:t>
            </a:r>
            <a:r>
              <a:rPr b="0" lang="it-IT" sz="2800" spc="-12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acuta</a:t>
            </a:r>
            <a:endParaRPr b="0" lang="it-IT" sz="2800" spc="-1" strike="noStrike">
              <a:latin typeface="Arial"/>
            </a:endParaRPr>
          </a:p>
          <a:p>
            <a:pPr marL="696600" indent="-2455920">
              <a:lnSpc>
                <a:spcPct val="100000"/>
              </a:lnSpc>
              <a:spcBef>
                <a:spcPts val="2965"/>
              </a:spcBef>
              <a:tabLst>
                <a:tab algn="l" pos="0"/>
              </a:tabLst>
            </a:pPr>
            <a:r>
              <a:rPr b="0" lang="it-IT" sz="2800" spc="-66" strike="noStrike">
                <a:solidFill>
                  <a:srgbClr val="e46b09"/>
                </a:solidFill>
                <a:latin typeface="Trebuchet MS"/>
                <a:ea typeface="DejaVu Sans"/>
              </a:rPr>
              <a:t>3</a:t>
            </a:r>
            <a:r>
              <a:rPr b="0" lang="it-IT" sz="2800" spc="-197" strike="noStrike">
                <a:solidFill>
                  <a:srgbClr val="e46b09"/>
                </a:solidFill>
                <a:latin typeface="Trebuchet MS"/>
                <a:ea typeface="DejaVu Sans"/>
              </a:rPr>
              <a:t> </a:t>
            </a:r>
            <a:r>
              <a:rPr b="0" lang="it-IT" sz="2800" spc="-182" strike="noStrike">
                <a:solidFill>
                  <a:srgbClr val="e46b09"/>
                </a:solidFill>
                <a:latin typeface="Trebuchet MS"/>
                <a:ea typeface="DejaVu Sans"/>
              </a:rPr>
              <a:t>- </a:t>
            </a:r>
            <a:r>
              <a:rPr b="0" lang="it-IT" sz="2800" spc="-97" strike="noStrike">
                <a:solidFill>
                  <a:srgbClr val="e46b09"/>
                </a:solidFill>
                <a:latin typeface="Trebuchet MS"/>
                <a:ea typeface="DejaVu Sans"/>
              </a:rPr>
              <a:t>Comparsa</a:t>
            </a:r>
            <a:r>
              <a:rPr b="0" lang="it-IT" sz="2800" spc="-165" strike="noStrike">
                <a:solidFill>
                  <a:srgbClr val="e46b09"/>
                </a:solidFill>
                <a:latin typeface="Trebuchet MS"/>
                <a:ea typeface="DejaVu Sans"/>
              </a:rPr>
              <a:t> </a:t>
            </a:r>
            <a:r>
              <a:rPr b="0" lang="it-IT" sz="2800" spc="-100" strike="noStrike">
                <a:solidFill>
                  <a:srgbClr val="e46b09"/>
                </a:solidFill>
                <a:latin typeface="Trebuchet MS"/>
                <a:ea typeface="DejaVu Sans"/>
              </a:rPr>
              <a:t>di</a:t>
            </a:r>
            <a:r>
              <a:rPr b="0" lang="it-IT" sz="2800" spc="-191" strike="noStrike">
                <a:solidFill>
                  <a:srgbClr val="e46b09"/>
                </a:solidFill>
                <a:latin typeface="Trebuchet MS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e46b09"/>
                </a:solidFill>
                <a:latin typeface="Trebuchet MS"/>
                <a:ea typeface="DejaVu Sans"/>
              </a:rPr>
              <a:t>classe </a:t>
            </a:r>
            <a:r>
              <a:rPr b="0" lang="it-IT" sz="2800" spc="-106" strike="noStrike">
                <a:solidFill>
                  <a:srgbClr val="e46b09"/>
                </a:solidFill>
                <a:latin typeface="Trebuchet MS"/>
                <a:ea typeface="DejaVu Sans"/>
              </a:rPr>
              <a:t>funzionale</a:t>
            </a:r>
            <a:r>
              <a:rPr b="0" lang="it-IT" sz="2800" spc="-171" strike="noStrike">
                <a:solidFill>
                  <a:srgbClr val="e46b09"/>
                </a:solidFill>
                <a:latin typeface="Trebuchet MS"/>
                <a:ea typeface="DejaVu Sans"/>
              </a:rPr>
              <a:t> </a:t>
            </a:r>
            <a:r>
              <a:rPr b="0" lang="it-IT" sz="2800" spc="-52" strike="noStrike">
                <a:solidFill>
                  <a:srgbClr val="e46b09"/>
                </a:solidFill>
                <a:latin typeface="Trebuchet MS"/>
                <a:ea typeface="DejaVu Sans"/>
              </a:rPr>
              <a:t>NYHA</a:t>
            </a:r>
            <a:r>
              <a:rPr b="0" lang="it-IT" sz="2800" spc="-165" strike="noStrike">
                <a:solidFill>
                  <a:srgbClr val="e46b09"/>
                </a:solidFill>
                <a:latin typeface="Trebuchet MS"/>
                <a:ea typeface="DejaVu Sans"/>
              </a:rPr>
              <a:t> </a:t>
            </a:r>
            <a:r>
              <a:rPr b="0" lang="it-IT" sz="2800" spc="-21" strike="noStrike">
                <a:solidFill>
                  <a:srgbClr val="e46b09"/>
                </a:solidFill>
                <a:latin typeface="Trebuchet MS"/>
                <a:ea typeface="DejaVu Sans"/>
              </a:rPr>
              <a:t>IV</a:t>
            </a:r>
            <a:r>
              <a:rPr b="0" lang="it-IT" sz="2800" spc="-157" strike="noStrike">
                <a:solidFill>
                  <a:srgbClr val="e46b09"/>
                </a:solidFill>
                <a:latin typeface="Trebuchet MS"/>
                <a:ea typeface="DejaVu Sans"/>
              </a:rPr>
              <a:t> </a:t>
            </a:r>
            <a:r>
              <a:rPr b="0" lang="it-IT" sz="2800" spc="-26" strike="noStrike">
                <a:solidFill>
                  <a:srgbClr val="e46b09"/>
                </a:solidFill>
                <a:latin typeface="Trebuchet MS"/>
                <a:ea typeface="DejaVu Sans"/>
              </a:rPr>
              <a:t>non </a:t>
            </a:r>
            <a:r>
              <a:rPr b="0" lang="it-IT" sz="2800" spc="-35" strike="noStrike">
                <a:solidFill>
                  <a:srgbClr val="e46b09"/>
                </a:solidFill>
                <a:latin typeface="Trebuchet MS"/>
                <a:ea typeface="DejaVu Sans"/>
              </a:rPr>
              <a:t>preesistente</a:t>
            </a:r>
            <a:endParaRPr b="0" lang="it-IT" sz="2800" spc="-1" strike="noStrike">
              <a:latin typeface="Arial"/>
            </a:endParaRPr>
          </a:p>
          <a:p>
            <a:pPr marL="696600" indent="-2455920">
              <a:lnSpc>
                <a:spcPct val="100000"/>
              </a:lnSpc>
              <a:tabLst>
                <a:tab algn="l" pos="0"/>
              </a:tabLst>
            </a:pPr>
            <a:endParaRPr b="0" lang="it-IT" sz="2800" spc="-1" strike="noStrike">
              <a:latin typeface="Arial"/>
            </a:endParaRPr>
          </a:p>
          <a:p>
            <a:pPr marL="696600" indent="-2455920">
              <a:lnSpc>
                <a:spcPct val="100000"/>
              </a:lnSpc>
              <a:spcBef>
                <a:spcPts val="85"/>
              </a:spcBef>
              <a:tabLst>
                <a:tab algn="l" pos="0"/>
              </a:tabLst>
            </a:pPr>
            <a:endParaRPr b="0" lang="it-IT" sz="2800" spc="-1" strike="noStrike">
              <a:latin typeface="Arial"/>
            </a:endParaRPr>
          </a:p>
          <a:p>
            <a:pPr marL="12600" indent="-2455920">
              <a:lnSpc>
                <a:spcPct val="100000"/>
              </a:lnSpc>
              <a:tabLst>
                <a:tab algn="l" pos="0"/>
              </a:tabLst>
            </a:pP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4</a:t>
            </a:r>
            <a:r>
              <a:rPr b="0" lang="it-IT" sz="2800" spc="-60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-</a:t>
            </a:r>
            <a:r>
              <a:rPr b="0" lang="it-IT" sz="2800" spc="-52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Comparsa</a:t>
            </a:r>
            <a:r>
              <a:rPr b="0" lang="it-IT" sz="2800" spc="-52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di</a:t>
            </a:r>
            <a:r>
              <a:rPr b="0" lang="it-IT" sz="2800" spc="-52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dispnea,</a:t>
            </a:r>
            <a:r>
              <a:rPr b="0" lang="it-IT" sz="2800" spc="-32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d0d0d"/>
                </a:solidFill>
                <a:latin typeface="Calibri"/>
                <a:ea typeface="DejaVu Sans"/>
              </a:rPr>
              <a:t>astenia, palpitazioni</a:t>
            </a:r>
            <a:r>
              <a:rPr b="0" lang="it-IT" sz="2800" spc="-75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per</a:t>
            </a:r>
            <a:r>
              <a:rPr b="0" lang="it-IT" sz="2800" spc="-72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attività</a:t>
            </a:r>
            <a:r>
              <a:rPr b="0" lang="it-IT" sz="2800" spc="-75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fisiche</a:t>
            </a:r>
            <a:r>
              <a:rPr b="0" lang="it-IT" sz="2800" spc="-66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26" strike="noStrike">
                <a:solidFill>
                  <a:srgbClr val="0d0d0d"/>
                </a:solidFill>
                <a:latin typeface="Calibri"/>
                <a:ea typeface="DejaVu Sans"/>
              </a:rPr>
              <a:t>di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entità</a:t>
            </a:r>
            <a:r>
              <a:rPr b="0" lang="it-IT" sz="2800" spc="-86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d0d0d"/>
                </a:solidFill>
                <a:latin typeface="Calibri"/>
                <a:ea typeface="DejaVu Sans"/>
              </a:rPr>
              <a:t>inferiore</a:t>
            </a:r>
            <a:r>
              <a:rPr b="0" lang="it-IT" sz="2800" spc="-66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a</a:t>
            </a:r>
            <a:r>
              <a:rPr b="0" lang="it-IT" sz="2800" spc="-72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quelle</a:t>
            </a:r>
            <a:r>
              <a:rPr b="0" lang="it-IT" sz="2800" spc="-66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d0d0d"/>
                </a:solidFill>
                <a:latin typeface="Calibri"/>
                <a:ea typeface="DejaVu Sans"/>
              </a:rPr>
              <a:t>abituali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(NYHA</a:t>
            </a:r>
            <a:r>
              <a:rPr b="0" lang="it-IT" sz="2800" spc="-32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III)</a:t>
            </a:r>
            <a:r>
              <a:rPr b="0" lang="it-IT" sz="2800" spc="-60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o</a:t>
            </a:r>
            <a:r>
              <a:rPr b="0" lang="it-IT" sz="2800" spc="-46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a</a:t>
            </a:r>
            <a:r>
              <a:rPr b="0" lang="it-IT" sz="2800" spc="-46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riposo</a:t>
            </a:r>
            <a:r>
              <a:rPr b="0" lang="it-IT" sz="2800" spc="-21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Calibri"/>
                <a:ea typeface="DejaVu Sans"/>
              </a:rPr>
              <a:t>(NYHA</a:t>
            </a:r>
            <a:r>
              <a:rPr b="0" lang="it-IT" sz="2800" spc="-15" strike="noStrike">
                <a:solidFill>
                  <a:srgbClr val="0d0d0d"/>
                </a:solidFill>
                <a:latin typeface="Calibri"/>
                <a:ea typeface="DejaVu Sans"/>
              </a:rPr>
              <a:t> </a:t>
            </a:r>
            <a:r>
              <a:rPr b="0" lang="it-IT" sz="2800" spc="-21" strike="noStrike">
                <a:solidFill>
                  <a:srgbClr val="0d0d0d"/>
                </a:solidFill>
                <a:latin typeface="Calibri"/>
                <a:ea typeface="DejaVu Sans"/>
              </a:rPr>
              <a:t>IV),</a:t>
            </a:r>
            <a:endParaRPr b="0" lang="it-IT" sz="2800" spc="-1" strike="noStrike">
              <a:latin typeface="Arial"/>
            </a:endParaRPr>
          </a:p>
        </p:txBody>
      </p:sp>
      <p:grpSp>
        <p:nvGrpSpPr>
          <p:cNvPr id="411" name="object 7"/>
          <p:cNvGrpSpPr/>
          <p:nvPr/>
        </p:nvGrpSpPr>
        <p:grpSpPr>
          <a:xfrm>
            <a:off x="6975720" y="3431520"/>
            <a:ext cx="2180520" cy="3430080"/>
            <a:chOff x="6975720" y="3431520"/>
            <a:chExt cx="2180520" cy="3430080"/>
          </a:xfrm>
        </p:grpSpPr>
        <p:sp>
          <p:nvSpPr>
            <p:cNvPr id="412" name="object 8"/>
            <p:cNvSpPr/>
            <p:nvPr/>
          </p:nvSpPr>
          <p:spPr>
            <a:xfrm>
              <a:off x="7717680" y="5882040"/>
              <a:ext cx="1438200" cy="979560"/>
            </a:xfrm>
            <a:custGeom>
              <a:avLst/>
              <a:gdLst/>
              <a:ahLst/>
              <a:rect l="l" t="t" r="r" b="b"/>
              <a:pathLst>
                <a:path w="1438909" h="980440">
                  <a:moveTo>
                    <a:pt x="1438656" y="979932"/>
                  </a:moveTo>
                  <a:lnTo>
                    <a:pt x="1438656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352044" y="979932"/>
                  </a:lnTo>
                  <a:lnTo>
                    <a:pt x="352044" y="121920"/>
                  </a:lnTo>
                  <a:lnTo>
                    <a:pt x="1086612" y="490728"/>
                  </a:lnTo>
                  <a:lnTo>
                    <a:pt x="1086612" y="979932"/>
                  </a:lnTo>
                  <a:lnTo>
                    <a:pt x="1438656" y="979932"/>
                  </a:lnTo>
                  <a:close/>
                  <a:moveTo>
                    <a:pt x="1086612" y="979932"/>
                  </a:moveTo>
                  <a:lnTo>
                    <a:pt x="1086612" y="490728"/>
                  </a:lnTo>
                  <a:lnTo>
                    <a:pt x="352044" y="858012"/>
                  </a:lnTo>
                  <a:lnTo>
                    <a:pt x="352044" y="979932"/>
                  </a:lnTo>
                  <a:lnTo>
                    <a:pt x="1086612" y="979932"/>
                  </a:lnTo>
                  <a:close/>
                </a:path>
              </a:pathLst>
            </a:custGeom>
            <a:solidFill>
              <a:srgbClr val="4f80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" name="object 9"/>
            <p:cNvSpPr/>
            <p:nvPr/>
          </p:nvSpPr>
          <p:spPr>
            <a:xfrm>
              <a:off x="8069760" y="6004080"/>
              <a:ext cx="734040" cy="735840"/>
            </a:xfrm>
            <a:custGeom>
              <a:avLst/>
              <a:gdLst/>
              <a:ahLst/>
              <a:rect l="l" t="t" r="r" b="b"/>
              <a:pathLst>
                <a:path w="734695" h="736600">
                  <a:moveTo>
                    <a:pt x="734567" y="368807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734567" y="368807"/>
                  </a:lnTo>
                  <a:close/>
                </a:path>
              </a:pathLst>
            </a:custGeom>
            <a:solidFill>
              <a:srgbClr val="2f4d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" name="object 10"/>
            <p:cNvSpPr/>
            <p:nvPr/>
          </p:nvSpPr>
          <p:spPr>
            <a:xfrm>
              <a:off x="7704000" y="5868360"/>
              <a:ext cx="1452240" cy="992880"/>
            </a:xfrm>
            <a:custGeom>
              <a:avLst/>
              <a:gdLst/>
              <a:ahLst/>
              <a:rect l="l" t="t" r="r" b="b"/>
              <a:pathLst>
                <a:path w="1452879" h="993775">
                  <a:moveTo>
                    <a:pt x="1114044" y="498348"/>
                  </a:moveTo>
                  <a:lnTo>
                    <a:pt x="1110996" y="495300"/>
                  </a:lnTo>
                  <a:lnTo>
                    <a:pt x="1106424" y="492252"/>
                  </a:lnTo>
                  <a:lnTo>
                    <a:pt x="1072896" y="475526"/>
                  </a:lnTo>
                  <a:lnTo>
                    <a:pt x="1072896" y="503707"/>
                  </a:lnTo>
                  <a:lnTo>
                    <a:pt x="377952" y="851903"/>
                  </a:lnTo>
                  <a:lnTo>
                    <a:pt x="377952" y="156959"/>
                  </a:lnTo>
                  <a:lnTo>
                    <a:pt x="1072896" y="503707"/>
                  </a:lnTo>
                  <a:lnTo>
                    <a:pt x="1072896" y="475526"/>
                  </a:lnTo>
                  <a:lnTo>
                    <a:pt x="370332" y="124968"/>
                  </a:lnTo>
                  <a:lnTo>
                    <a:pt x="367284" y="121920"/>
                  </a:lnTo>
                  <a:lnTo>
                    <a:pt x="358140" y="124968"/>
                  </a:lnTo>
                  <a:lnTo>
                    <a:pt x="352044" y="131064"/>
                  </a:lnTo>
                  <a:lnTo>
                    <a:pt x="352044" y="876300"/>
                  </a:lnTo>
                  <a:lnTo>
                    <a:pt x="355092" y="880872"/>
                  </a:lnTo>
                  <a:lnTo>
                    <a:pt x="358140" y="882396"/>
                  </a:lnTo>
                  <a:lnTo>
                    <a:pt x="359664" y="883412"/>
                  </a:lnTo>
                  <a:lnTo>
                    <a:pt x="362712" y="885444"/>
                  </a:lnTo>
                  <a:lnTo>
                    <a:pt x="367284" y="885444"/>
                  </a:lnTo>
                  <a:lnTo>
                    <a:pt x="370332" y="882396"/>
                  </a:lnTo>
                  <a:lnTo>
                    <a:pt x="377952" y="878598"/>
                  </a:lnTo>
                  <a:lnTo>
                    <a:pt x="1095756" y="520433"/>
                  </a:lnTo>
                  <a:lnTo>
                    <a:pt x="1106424" y="515112"/>
                  </a:lnTo>
                  <a:lnTo>
                    <a:pt x="1110996" y="513588"/>
                  </a:lnTo>
                  <a:lnTo>
                    <a:pt x="1114044" y="509016"/>
                  </a:lnTo>
                  <a:lnTo>
                    <a:pt x="1114044" y="498348"/>
                  </a:lnTo>
                  <a:close/>
                  <a:moveTo>
                    <a:pt x="1452372" y="0"/>
                  </a:moveTo>
                  <a:lnTo>
                    <a:pt x="1440180" y="0"/>
                  </a:lnTo>
                  <a:lnTo>
                    <a:pt x="1440180" y="25908"/>
                  </a:lnTo>
                  <a:lnTo>
                    <a:pt x="1440180" y="981456"/>
                  </a:lnTo>
                  <a:lnTo>
                    <a:pt x="25908" y="981456"/>
                  </a:lnTo>
                  <a:lnTo>
                    <a:pt x="25908" y="25908"/>
                  </a:lnTo>
                  <a:lnTo>
                    <a:pt x="1440180" y="25908"/>
                  </a:lnTo>
                  <a:lnTo>
                    <a:pt x="1440180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993648"/>
                  </a:lnTo>
                  <a:lnTo>
                    <a:pt x="13716" y="993648"/>
                  </a:lnTo>
                  <a:lnTo>
                    <a:pt x="25908" y="993648"/>
                  </a:lnTo>
                  <a:lnTo>
                    <a:pt x="1440180" y="993648"/>
                  </a:lnTo>
                  <a:lnTo>
                    <a:pt x="1452372" y="993648"/>
                  </a:lnTo>
                  <a:lnTo>
                    <a:pt x="1452372" y="981456"/>
                  </a:lnTo>
                  <a:lnTo>
                    <a:pt x="1452372" y="25908"/>
                  </a:lnTo>
                  <a:lnTo>
                    <a:pt x="1452372" y="0"/>
                  </a:lnTo>
                  <a:close/>
                </a:path>
              </a:pathLst>
            </a:custGeom>
            <a:solidFill>
              <a:srgbClr val="375d8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5" name="object 11" descr=""/>
            <p:cNvPicPr/>
            <p:nvPr/>
          </p:nvPicPr>
          <p:blipFill>
            <a:blip r:embed="rId3"/>
            <a:stretch/>
          </p:blipFill>
          <p:spPr>
            <a:xfrm>
              <a:off x="6975720" y="3431520"/>
              <a:ext cx="2180160" cy="7293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2"/>
          <p:cNvSpPr/>
          <p:nvPr/>
        </p:nvSpPr>
        <p:spPr>
          <a:xfrm>
            <a:off x="580680" y="-2520"/>
            <a:ext cx="8000640" cy="12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5440" bIns="0">
            <a:noAutofit/>
          </a:bodyPr>
          <a:p>
            <a:pPr marL="1139040" indent="-2844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3000" spc="-1" strike="noStrike">
                <a:solidFill>
                  <a:srgbClr val="000000"/>
                </a:solidFill>
                <a:latin typeface="Comic Sans MS"/>
              </a:rPr>
              <a:t>PERCHÉ’</a:t>
            </a:r>
            <a:r>
              <a:rPr b="0" lang="it-IT" sz="3000" spc="-92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0" lang="it-IT" sz="3000" spc="-1" strike="noStrike">
                <a:solidFill>
                  <a:srgbClr val="000000"/>
                </a:solidFill>
                <a:latin typeface="Comic Sans MS"/>
              </a:rPr>
              <a:t>UN</a:t>
            </a:r>
            <a:r>
              <a:rPr b="0" lang="it-IT" sz="3000" spc="-72" strike="noStrike">
                <a:solidFill>
                  <a:srgbClr val="000000"/>
                </a:solidFill>
                <a:latin typeface="Comic Sans MS"/>
              </a:rPr>
              <a:t> PDTA</a:t>
            </a:r>
            <a:r>
              <a:rPr b="0" lang="it-IT" sz="3000" spc="-60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0" lang="it-IT" sz="3000" spc="-1" strike="noStrike">
                <a:solidFill>
                  <a:srgbClr val="000000"/>
                </a:solidFill>
                <a:latin typeface="Comic Sans MS"/>
              </a:rPr>
              <a:t>PER</a:t>
            </a:r>
            <a:r>
              <a:rPr b="0" lang="it-IT" sz="3000" spc="-72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0" lang="it-IT" sz="3000" spc="-26" strike="noStrike">
                <a:solidFill>
                  <a:srgbClr val="000000"/>
                </a:solidFill>
                <a:latin typeface="Comic Sans MS"/>
              </a:rPr>
              <a:t>LO </a:t>
            </a:r>
            <a:r>
              <a:rPr b="0" lang="it-IT" sz="3000" spc="-1" strike="noStrike">
                <a:solidFill>
                  <a:srgbClr val="000000"/>
                </a:solidFill>
                <a:latin typeface="Comic Sans MS"/>
              </a:rPr>
              <a:t>SCOMPENSO</a:t>
            </a:r>
            <a:r>
              <a:rPr b="0" lang="it-IT" sz="3000" spc="-145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0" lang="it-IT" sz="3000" spc="-12" strike="noStrike">
                <a:solidFill>
                  <a:srgbClr val="000000"/>
                </a:solidFill>
                <a:latin typeface="Comic Sans MS"/>
              </a:rPr>
              <a:t>CARDIACO?</a:t>
            </a:r>
            <a:endParaRPr b="0" lang="it-IT" sz="3000" spc="-1" strike="noStrike">
              <a:latin typeface="Arial"/>
            </a:endParaRPr>
          </a:p>
        </p:txBody>
      </p:sp>
      <p:pic>
        <p:nvPicPr>
          <p:cNvPr id="167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168" name="object 4"/>
          <p:cNvSpPr/>
          <p:nvPr/>
        </p:nvSpPr>
        <p:spPr>
          <a:xfrm>
            <a:off x="548280" y="1611360"/>
            <a:ext cx="7890480" cy="35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perché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una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patologia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ad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alto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impatto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sulla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popolazione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rappresenta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una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rilevante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voce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spesa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per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sistema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sanitario</a:t>
            </a:r>
            <a:endParaRPr b="0" lang="it-IT" sz="32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perché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azioni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coordinate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dei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vari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professionisti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coinvolti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possibile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modificare/migliorare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decorso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gestione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delle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varie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fasi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malattia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object 2"/>
          <p:cNvSpPr/>
          <p:nvPr/>
        </p:nvSpPr>
        <p:spPr>
          <a:xfrm>
            <a:off x="91080" y="14040"/>
            <a:ext cx="4223880" cy="171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2800" spc="-12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5-</a:t>
            </a:r>
            <a:r>
              <a:rPr b="0" lang="it-IT" sz="2800" spc="-177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97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Dati</a:t>
            </a:r>
            <a:r>
              <a:rPr b="0" lang="it-IT" sz="2800" spc="-17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0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bio-</a:t>
            </a:r>
            <a:r>
              <a:rPr b="0" lang="it-IT" sz="2800" spc="-97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umorali</a:t>
            </a:r>
            <a:r>
              <a:rPr b="0" lang="it-IT" sz="2800" spc="-16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0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indicativi</a:t>
            </a:r>
            <a:r>
              <a:rPr b="0" lang="it-IT" sz="2800" spc="-100" strike="noStrike">
                <a:solidFill>
                  <a:srgbClr val="548ed5"/>
                </a:solidFill>
                <a:latin typeface="Trebuchet MS"/>
                <a:ea typeface="DejaVu Sans"/>
              </a:rPr>
              <a:t> </a:t>
            </a:r>
            <a:r>
              <a:rPr b="0" lang="it-IT" sz="2800" spc="-10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di</a:t>
            </a:r>
            <a:r>
              <a:rPr b="0" lang="it-IT" sz="2800" spc="-197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52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danno</a:t>
            </a:r>
            <a:r>
              <a:rPr b="0" lang="it-IT" sz="2800" spc="-165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3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d’organo</a:t>
            </a:r>
            <a:r>
              <a:rPr b="0" lang="it-IT" sz="2800" spc="-157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2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correlato</a:t>
            </a:r>
            <a:r>
              <a:rPr b="0" lang="it-IT" sz="2800" spc="-12" strike="noStrike">
                <a:solidFill>
                  <a:srgbClr val="548ed5"/>
                </a:solidFill>
                <a:latin typeface="Trebuchet MS"/>
                <a:ea typeface="DejaVu Sans"/>
              </a:rPr>
              <a:t> </a:t>
            </a:r>
            <a:r>
              <a:rPr b="0" lang="it-IT" sz="2800" spc="-97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con</a:t>
            </a:r>
            <a:r>
              <a:rPr b="0" lang="it-IT" sz="2800" spc="-205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8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lo</a:t>
            </a:r>
            <a:r>
              <a:rPr b="0" lang="it-IT" sz="2800" spc="-197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2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scompenso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417" name="object 3"/>
          <p:cNvSpPr/>
          <p:nvPr/>
        </p:nvSpPr>
        <p:spPr>
          <a:xfrm>
            <a:off x="5094360" y="-22320"/>
            <a:ext cx="328608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85680" indent="-73080">
              <a:lnSpc>
                <a:spcPct val="11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2400" spc="-12" strike="noStrike">
                <a:solidFill>
                  <a:srgbClr val="000000"/>
                </a:solidFill>
                <a:latin typeface="Calibri"/>
              </a:rPr>
              <a:t>creatininemia</a:t>
            </a:r>
            <a:r>
              <a:rPr b="0" lang="it-IT" sz="2400" spc="-5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&gt;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2,5</a:t>
            </a:r>
            <a:r>
              <a:rPr b="0" lang="it-IT" sz="2400" spc="-2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</a:rPr>
              <a:t>mg/dl, transaminasi</a:t>
            </a:r>
            <a:r>
              <a:rPr b="0" lang="it-IT" sz="2400" spc="-5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&gt;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80</a:t>
            </a:r>
            <a:r>
              <a:rPr b="0" lang="it-IT" sz="2400" spc="-26" strike="noStrike">
                <a:solidFill>
                  <a:srgbClr val="000000"/>
                </a:solidFill>
                <a:latin typeface="Calibri"/>
              </a:rPr>
              <a:t> U/L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418" name="object 4"/>
          <p:cNvSpPr/>
          <p:nvPr/>
        </p:nvSpPr>
        <p:spPr>
          <a:xfrm>
            <a:off x="1494720" y="1427040"/>
            <a:ext cx="4111560" cy="21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2800" spc="-13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6-</a:t>
            </a:r>
            <a:r>
              <a:rPr b="0" lang="it-IT" sz="2800" spc="-97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Aritmie</a:t>
            </a:r>
            <a:r>
              <a:rPr b="0" lang="it-IT" sz="2800" spc="-120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11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sintomatiche</a:t>
            </a:r>
            <a:r>
              <a:rPr b="0" lang="it-IT" sz="2800" spc="-140" strike="noStrike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26" strike="noStrike">
                <a:solidFill>
                  <a:srgbClr val="ff0000"/>
                </a:solidFill>
                <a:latin typeface="Calibri"/>
                <a:ea typeface="DejaVu Sans"/>
              </a:rPr>
              <a:t>con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elevata</a:t>
            </a:r>
            <a:r>
              <a:rPr b="0" lang="it-IT" sz="2800" spc="-160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frequenza</a:t>
            </a:r>
            <a:r>
              <a:rPr b="0" lang="it-IT" sz="2800" spc="-15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cardiaca</a:t>
            </a:r>
            <a:r>
              <a:rPr b="0" lang="it-IT" sz="2800" spc="-157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52" strike="noStrike">
                <a:solidFill>
                  <a:srgbClr val="ff0000"/>
                </a:solidFill>
                <a:latin typeface="Calibri"/>
                <a:ea typeface="DejaVu Sans"/>
              </a:rPr>
              <a:t>a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riposo</a:t>
            </a:r>
            <a:r>
              <a:rPr b="0" lang="it-IT" sz="2800" spc="-4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(&gt;</a:t>
            </a:r>
            <a:r>
              <a:rPr b="0" lang="it-IT" sz="28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130</a:t>
            </a:r>
            <a:r>
              <a:rPr b="0" lang="it-IT" sz="2800" spc="-3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bpm)</a:t>
            </a:r>
            <a:r>
              <a:rPr b="0" lang="it-IT" sz="2800" spc="-2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o</a:t>
            </a:r>
            <a:r>
              <a:rPr b="0" lang="it-IT" sz="2800" spc="-5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26" strike="noStrike">
                <a:solidFill>
                  <a:srgbClr val="ff0000"/>
                </a:solidFill>
                <a:latin typeface="Calibri"/>
                <a:ea typeface="DejaVu Sans"/>
              </a:rPr>
              <a:t>con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bassa</a:t>
            </a:r>
            <a:r>
              <a:rPr b="0" lang="it-IT" sz="2800" spc="-12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frequenza</a:t>
            </a:r>
            <a:r>
              <a:rPr b="0" lang="it-IT" sz="2800" spc="-100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cardiaca</a:t>
            </a:r>
            <a:r>
              <a:rPr b="0" lang="it-IT" sz="2800" spc="-13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26" strike="noStrike">
                <a:solidFill>
                  <a:srgbClr val="ff0000"/>
                </a:solidFill>
                <a:latin typeface="Calibri"/>
                <a:ea typeface="DejaVu Sans"/>
              </a:rPr>
              <a:t>(&lt; </a:t>
            </a:r>
            <a:r>
              <a:rPr b="0" lang="it-IT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50</a:t>
            </a:r>
            <a:r>
              <a:rPr b="0" lang="it-IT" sz="2800" spc="-2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ff0000"/>
                </a:solidFill>
                <a:latin typeface="Calibri"/>
                <a:ea typeface="DejaVu Sans"/>
              </a:rPr>
              <a:t>bpm);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419" name="object 5"/>
          <p:cNvSpPr/>
          <p:nvPr/>
        </p:nvSpPr>
        <p:spPr>
          <a:xfrm>
            <a:off x="4800960" y="3960"/>
            <a:ext cx="77400" cy="843840"/>
          </a:xfrm>
          <a:custGeom>
            <a:avLst/>
            <a:gdLst/>
            <a:ahLst/>
            <a:rect l="l" t="t" r="r" b="b"/>
            <a:pathLst>
              <a:path w="78104" h="844550">
                <a:moveTo>
                  <a:pt x="42671" y="415543"/>
                </a:moveTo>
                <a:lnTo>
                  <a:pt x="42671" y="413003"/>
                </a:lnTo>
                <a:lnTo>
                  <a:pt x="41147" y="409955"/>
                </a:lnTo>
                <a:lnTo>
                  <a:pt x="39623" y="408431"/>
                </a:lnTo>
                <a:lnTo>
                  <a:pt x="39623" y="0"/>
                </a:lnTo>
                <a:lnTo>
                  <a:pt x="0" y="0"/>
                </a:lnTo>
                <a:lnTo>
                  <a:pt x="0" y="7619"/>
                </a:lnTo>
                <a:lnTo>
                  <a:pt x="19811" y="7619"/>
                </a:lnTo>
                <a:lnTo>
                  <a:pt x="24383" y="9143"/>
                </a:lnTo>
                <a:lnTo>
                  <a:pt x="28955" y="9143"/>
                </a:lnTo>
                <a:lnTo>
                  <a:pt x="28955" y="6095"/>
                </a:lnTo>
                <a:lnTo>
                  <a:pt x="30175" y="9753"/>
                </a:lnTo>
                <a:lnTo>
                  <a:pt x="30479" y="9905"/>
                </a:lnTo>
                <a:lnTo>
                  <a:pt x="30479" y="9143"/>
                </a:lnTo>
                <a:lnTo>
                  <a:pt x="32003" y="10667"/>
                </a:lnTo>
                <a:lnTo>
                  <a:pt x="32003" y="419099"/>
                </a:lnTo>
                <a:lnTo>
                  <a:pt x="33527" y="417575"/>
                </a:lnTo>
                <a:lnTo>
                  <a:pt x="36575" y="417575"/>
                </a:lnTo>
                <a:lnTo>
                  <a:pt x="36575" y="416051"/>
                </a:lnTo>
                <a:lnTo>
                  <a:pt x="41147" y="416051"/>
                </a:lnTo>
                <a:lnTo>
                  <a:pt x="42671" y="415543"/>
                </a:lnTo>
                <a:close/>
                <a:moveTo>
                  <a:pt x="30289" y="828103"/>
                </a:moveTo>
                <a:lnTo>
                  <a:pt x="27431" y="829055"/>
                </a:lnTo>
                <a:lnTo>
                  <a:pt x="24383" y="829055"/>
                </a:lnTo>
                <a:lnTo>
                  <a:pt x="19811" y="830579"/>
                </a:lnTo>
                <a:lnTo>
                  <a:pt x="0" y="830579"/>
                </a:lnTo>
                <a:lnTo>
                  <a:pt x="0" y="844295"/>
                </a:lnTo>
                <a:lnTo>
                  <a:pt x="7619" y="844295"/>
                </a:lnTo>
                <a:lnTo>
                  <a:pt x="15239" y="842771"/>
                </a:lnTo>
                <a:lnTo>
                  <a:pt x="21335" y="842771"/>
                </a:lnTo>
                <a:lnTo>
                  <a:pt x="27431" y="841247"/>
                </a:lnTo>
                <a:lnTo>
                  <a:pt x="28955" y="841247"/>
                </a:lnTo>
                <a:lnTo>
                  <a:pt x="28955" y="832103"/>
                </a:lnTo>
                <a:lnTo>
                  <a:pt x="30289" y="828103"/>
                </a:lnTo>
                <a:close/>
                <a:moveTo>
                  <a:pt x="30175" y="9753"/>
                </a:moveTo>
                <a:lnTo>
                  <a:pt x="28955" y="6095"/>
                </a:lnTo>
                <a:lnTo>
                  <a:pt x="28955" y="9143"/>
                </a:lnTo>
                <a:lnTo>
                  <a:pt x="30175" y="9753"/>
                </a:lnTo>
                <a:close/>
                <a:moveTo>
                  <a:pt x="32003" y="417575"/>
                </a:moveTo>
                <a:lnTo>
                  <a:pt x="32003" y="10667"/>
                </a:lnTo>
                <a:lnTo>
                  <a:pt x="30479" y="9905"/>
                </a:lnTo>
                <a:lnTo>
                  <a:pt x="30479" y="10667"/>
                </a:lnTo>
                <a:lnTo>
                  <a:pt x="30175" y="9753"/>
                </a:lnTo>
                <a:lnTo>
                  <a:pt x="28955" y="9143"/>
                </a:lnTo>
                <a:lnTo>
                  <a:pt x="28955" y="414527"/>
                </a:lnTo>
                <a:lnTo>
                  <a:pt x="32003" y="417575"/>
                </a:lnTo>
                <a:close/>
                <a:moveTo>
                  <a:pt x="32003" y="827531"/>
                </a:moveTo>
                <a:lnTo>
                  <a:pt x="32003" y="420623"/>
                </a:lnTo>
                <a:lnTo>
                  <a:pt x="28955" y="423671"/>
                </a:lnTo>
                <a:lnTo>
                  <a:pt x="28955" y="828547"/>
                </a:lnTo>
                <a:lnTo>
                  <a:pt x="30289" y="828103"/>
                </a:lnTo>
                <a:lnTo>
                  <a:pt x="30479" y="827531"/>
                </a:lnTo>
                <a:lnTo>
                  <a:pt x="32003" y="827531"/>
                </a:lnTo>
                <a:close/>
                <a:moveTo>
                  <a:pt x="57911" y="425195"/>
                </a:moveTo>
                <a:lnTo>
                  <a:pt x="50291" y="423671"/>
                </a:lnTo>
                <a:lnTo>
                  <a:pt x="45719" y="423671"/>
                </a:lnTo>
                <a:lnTo>
                  <a:pt x="39623" y="422147"/>
                </a:lnTo>
                <a:lnTo>
                  <a:pt x="36575" y="422147"/>
                </a:lnTo>
                <a:lnTo>
                  <a:pt x="36575" y="420623"/>
                </a:lnTo>
                <a:lnTo>
                  <a:pt x="35051" y="420623"/>
                </a:lnTo>
                <a:lnTo>
                  <a:pt x="33527" y="419099"/>
                </a:lnTo>
                <a:lnTo>
                  <a:pt x="32003" y="419099"/>
                </a:lnTo>
                <a:lnTo>
                  <a:pt x="32003" y="827531"/>
                </a:lnTo>
                <a:lnTo>
                  <a:pt x="30479" y="829055"/>
                </a:lnTo>
                <a:lnTo>
                  <a:pt x="30479" y="828039"/>
                </a:lnTo>
                <a:lnTo>
                  <a:pt x="30289" y="828103"/>
                </a:lnTo>
                <a:lnTo>
                  <a:pt x="28955" y="832103"/>
                </a:lnTo>
                <a:lnTo>
                  <a:pt x="28955" y="841247"/>
                </a:lnTo>
                <a:lnTo>
                  <a:pt x="30479" y="841247"/>
                </a:lnTo>
                <a:lnTo>
                  <a:pt x="30479" y="829055"/>
                </a:lnTo>
                <a:lnTo>
                  <a:pt x="32003" y="827531"/>
                </a:lnTo>
                <a:lnTo>
                  <a:pt x="32003" y="841247"/>
                </a:lnTo>
                <a:lnTo>
                  <a:pt x="35051" y="839723"/>
                </a:lnTo>
                <a:lnTo>
                  <a:pt x="36575" y="839723"/>
                </a:lnTo>
                <a:lnTo>
                  <a:pt x="38099" y="838199"/>
                </a:lnTo>
                <a:lnTo>
                  <a:pt x="39623" y="838199"/>
                </a:lnTo>
                <a:lnTo>
                  <a:pt x="39623" y="429767"/>
                </a:lnTo>
                <a:lnTo>
                  <a:pt x="41147" y="428243"/>
                </a:lnTo>
                <a:lnTo>
                  <a:pt x="42671" y="425195"/>
                </a:lnTo>
                <a:lnTo>
                  <a:pt x="42671" y="428243"/>
                </a:lnTo>
                <a:lnTo>
                  <a:pt x="47243" y="426719"/>
                </a:lnTo>
                <a:lnTo>
                  <a:pt x="51815" y="426719"/>
                </a:lnTo>
                <a:lnTo>
                  <a:pt x="57911" y="425195"/>
                </a:lnTo>
                <a:close/>
                <a:moveTo>
                  <a:pt x="32003" y="10667"/>
                </a:moveTo>
                <a:lnTo>
                  <a:pt x="30479" y="9143"/>
                </a:lnTo>
                <a:lnTo>
                  <a:pt x="30479" y="9905"/>
                </a:lnTo>
                <a:lnTo>
                  <a:pt x="32003" y="10667"/>
                </a:lnTo>
                <a:close/>
                <a:moveTo>
                  <a:pt x="32003" y="827531"/>
                </a:moveTo>
                <a:lnTo>
                  <a:pt x="30479" y="827531"/>
                </a:lnTo>
                <a:lnTo>
                  <a:pt x="30479" y="828039"/>
                </a:lnTo>
                <a:lnTo>
                  <a:pt x="32003" y="827531"/>
                </a:lnTo>
                <a:close/>
                <a:moveTo>
                  <a:pt x="36575" y="420623"/>
                </a:moveTo>
                <a:lnTo>
                  <a:pt x="36575" y="417575"/>
                </a:lnTo>
                <a:lnTo>
                  <a:pt x="33527" y="417575"/>
                </a:lnTo>
                <a:lnTo>
                  <a:pt x="32003" y="419099"/>
                </a:lnTo>
                <a:lnTo>
                  <a:pt x="33527" y="419099"/>
                </a:lnTo>
                <a:lnTo>
                  <a:pt x="35051" y="420623"/>
                </a:lnTo>
                <a:lnTo>
                  <a:pt x="36575" y="420623"/>
                </a:lnTo>
                <a:close/>
                <a:moveTo>
                  <a:pt x="77723" y="422147"/>
                </a:moveTo>
                <a:lnTo>
                  <a:pt x="77723" y="416051"/>
                </a:lnTo>
                <a:lnTo>
                  <a:pt x="74675" y="413003"/>
                </a:lnTo>
                <a:lnTo>
                  <a:pt x="57911" y="413003"/>
                </a:lnTo>
                <a:lnTo>
                  <a:pt x="51815" y="414527"/>
                </a:lnTo>
                <a:lnTo>
                  <a:pt x="45719" y="414527"/>
                </a:lnTo>
                <a:lnTo>
                  <a:pt x="41147" y="416051"/>
                </a:lnTo>
                <a:lnTo>
                  <a:pt x="36575" y="416051"/>
                </a:lnTo>
                <a:lnTo>
                  <a:pt x="36575" y="422147"/>
                </a:lnTo>
                <a:lnTo>
                  <a:pt x="39623" y="422147"/>
                </a:lnTo>
                <a:lnTo>
                  <a:pt x="45719" y="423671"/>
                </a:lnTo>
                <a:lnTo>
                  <a:pt x="50291" y="423671"/>
                </a:lnTo>
                <a:lnTo>
                  <a:pt x="57911" y="425195"/>
                </a:lnTo>
                <a:lnTo>
                  <a:pt x="74675" y="425195"/>
                </a:lnTo>
                <a:lnTo>
                  <a:pt x="77723" y="422147"/>
                </a:lnTo>
                <a:close/>
                <a:moveTo>
                  <a:pt x="42671" y="409955"/>
                </a:moveTo>
                <a:lnTo>
                  <a:pt x="42671" y="4571"/>
                </a:lnTo>
                <a:lnTo>
                  <a:pt x="41147" y="3047"/>
                </a:lnTo>
                <a:lnTo>
                  <a:pt x="41147" y="1523"/>
                </a:lnTo>
                <a:lnTo>
                  <a:pt x="39623" y="1523"/>
                </a:lnTo>
                <a:lnTo>
                  <a:pt x="39623" y="408431"/>
                </a:lnTo>
                <a:lnTo>
                  <a:pt x="41147" y="409955"/>
                </a:lnTo>
                <a:lnTo>
                  <a:pt x="42671" y="409955"/>
                </a:lnTo>
                <a:close/>
                <a:moveTo>
                  <a:pt x="42671" y="833627"/>
                </a:moveTo>
                <a:lnTo>
                  <a:pt x="42671" y="428243"/>
                </a:lnTo>
                <a:lnTo>
                  <a:pt x="41147" y="428243"/>
                </a:lnTo>
                <a:lnTo>
                  <a:pt x="39623" y="429767"/>
                </a:lnTo>
                <a:lnTo>
                  <a:pt x="39623" y="836675"/>
                </a:lnTo>
                <a:lnTo>
                  <a:pt x="41147" y="836675"/>
                </a:lnTo>
                <a:lnTo>
                  <a:pt x="41147" y="835151"/>
                </a:lnTo>
                <a:lnTo>
                  <a:pt x="42671" y="833627"/>
                </a:lnTo>
                <a:close/>
                <a:moveTo>
                  <a:pt x="57911" y="413003"/>
                </a:moveTo>
                <a:lnTo>
                  <a:pt x="51815" y="411479"/>
                </a:lnTo>
                <a:lnTo>
                  <a:pt x="47243" y="411479"/>
                </a:lnTo>
                <a:lnTo>
                  <a:pt x="44195" y="409955"/>
                </a:lnTo>
                <a:lnTo>
                  <a:pt x="41147" y="409955"/>
                </a:lnTo>
                <a:lnTo>
                  <a:pt x="42671" y="411479"/>
                </a:lnTo>
                <a:lnTo>
                  <a:pt x="42671" y="415543"/>
                </a:lnTo>
                <a:lnTo>
                  <a:pt x="45719" y="414527"/>
                </a:lnTo>
                <a:lnTo>
                  <a:pt x="51815" y="414527"/>
                </a:lnTo>
                <a:lnTo>
                  <a:pt x="57911" y="413003"/>
                </a:lnTo>
                <a:close/>
                <a:moveTo>
                  <a:pt x="42671" y="413003"/>
                </a:moveTo>
                <a:lnTo>
                  <a:pt x="42671" y="411479"/>
                </a:lnTo>
                <a:lnTo>
                  <a:pt x="41147" y="409955"/>
                </a:lnTo>
                <a:lnTo>
                  <a:pt x="42671" y="413003"/>
                </a:lnTo>
                <a:close/>
                <a:moveTo>
                  <a:pt x="42671" y="426719"/>
                </a:moveTo>
                <a:lnTo>
                  <a:pt x="42671" y="425195"/>
                </a:lnTo>
                <a:lnTo>
                  <a:pt x="41147" y="428243"/>
                </a:lnTo>
                <a:lnTo>
                  <a:pt x="42671" y="426719"/>
                </a:lnTo>
                <a:close/>
                <a:moveTo>
                  <a:pt x="42671" y="428243"/>
                </a:moveTo>
                <a:lnTo>
                  <a:pt x="42671" y="426719"/>
                </a:lnTo>
                <a:lnTo>
                  <a:pt x="41147" y="428243"/>
                </a:lnTo>
                <a:lnTo>
                  <a:pt x="42671" y="428243"/>
                </a:lnTo>
                <a:close/>
              </a:path>
            </a:pathLst>
          </a:custGeom>
          <a:solidFill>
            <a:srgbClr val="497e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0" name="object 6"/>
          <p:cNvGrpSpPr/>
          <p:nvPr/>
        </p:nvGrpSpPr>
        <p:grpSpPr>
          <a:xfrm>
            <a:off x="12600" y="1130400"/>
            <a:ext cx="9143280" cy="5730840"/>
            <a:chOff x="12600" y="1130400"/>
            <a:chExt cx="9143280" cy="5730840"/>
          </a:xfrm>
        </p:grpSpPr>
        <p:pic>
          <p:nvPicPr>
            <p:cNvPr id="421" name="object 7" descr=""/>
            <p:cNvPicPr/>
            <p:nvPr/>
          </p:nvPicPr>
          <p:blipFill>
            <a:blip r:embed="rId1"/>
            <a:stretch/>
          </p:blipFill>
          <p:spPr>
            <a:xfrm>
              <a:off x="5593320" y="1130400"/>
              <a:ext cx="3094560" cy="230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2" name="object 8" descr=""/>
            <p:cNvPicPr/>
            <p:nvPr/>
          </p:nvPicPr>
          <p:blipFill>
            <a:blip r:embed="rId2"/>
            <a:stretch/>
          </p:blipFill>
          <p:spPr>
            <a:xfrm>
              <a:off x="12600" y="3432960"/>
              <a:ext cx="9143280" cy="3428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23" name="object 9"/>
          <p:cNvSpPr/>
          <p:nvPr/>
        </p:nvSpPr>
        <p:spPr>
          <a:xfrm>
            <a:off x="91080" y="3731400"/>
            <a:ext cx="4120560" cy="171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2800" spc="-12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7-</a:t>
            </a:r>
            <a:r>
              <a:rPr b="0" lang="it-IT" sz="2800" spc="-202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06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Comparsa/aggravamento</a:t>
            </a:r>
            <a:r>
              <a:rPr b="0" lang="it-IT" sz="2800" spc="-106" strike="noStrike">
                <a:solidFill>
                  <a:srgbClr val="548ed5"/>
                </a:solidFill>
                <a:latin typeface="Trebuchet MS"/>
                <a:ea typeface="DejaVu Sans"/>
              </a:rPr>
              <a:t> </a:t>
            </a:r>
            <a:r>
              <a:rPr b="0" lang="it-IT" sz="2800" spc="-10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di</a:t>
            </a:r>
            <a:r>
              <a:rPr b="0" lang="it-IT" sz="2800" spc="-21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131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malattie</a:t>
            </a:r>
            <a:r>
              <a:rPr b="0" lang="it-IT" sz="2800" spc="-16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it-IT" sz="2800" spc="-60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extracardiache</a:t>
            </a:r>
            <a:r>
              <a:rPr b="0" lang="it-IT" sz="2800" spc="-60" strike="noStrike">
                <a:solidFill>
                  <a:srgbClr val="548ed5"/>
                </a:solidFill>
                <a:latin typeface="Trebuchet MS"/>
                <a:ea typeface="DejaVu Sans"/>
              </a:rPr>
              <a:t> </a:t>
            </a:r>
            <a:r>
              <a:rPr b="0" lang="it-IT" sz="2800" spc="-32" strike="noStrike" u="heavy">
                <a:solidFill>
                  <a:srgbClr val="548ed5"/>
                </a:solidFill>
                <a:uFill>
                  <a:solidFill>
                    <a:srgbClr val="548dd5"/>
                  </a:solidFill>
                </a:uFill>
                <a:latin typeface="Trebuchet MS"/>
                <a:ea typeface="DejaVu Sans"/>
              </a:rPr>
              <a:t>concomitanti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424" name="object 10"/>
          <p:cNvSpPr/>
          <p:nvPr/>
        </p:nvSpPr>
        <p:spPr>
          <a:xfrm>
            <a:off x="4375080" y="3877560"/>
            <a:ext cx="4411440" cy="74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processi</a:t>
            </a:r>
            <a:r>
              <a:rPr b="0" lang="it-IT" sz="24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flogistico/infettivi,</a:t>
            </a:r>
            <a:r>
              <a:rPr b="0" lang="it-IT" sz="24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anemia,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BPCO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riacutizzata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26" strike="noStrike">
                <a:solidFill>
                  <a:srgbClr val="000000"/>
                </a:solidFill>
                <a:latin typeface="Calibri"/>
                <a:ea typeface="DejaVu Sans"/>
              </a:rPr>
              <a:t>ecc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425" name="object 11"/>
          <p:cNvSpPr/>
          <p:nvPr/>
        </p:nvSpPr>
        <p:spPr>
          <a:xfrm>
            <a:off x="2070720" y="5243040"/>
            <a:ext cx="4035960" cy="12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i="1" lang="it-IT" sz="2800" spc="-131" strike="noStrike">
                <a:solidFill>
                  <a:srgbClr val="984706"/>
                </a:solidFill>
                <a:latin typeface="Trebuchet MS"/>
                <a:ea typeface="DejaVu Sans"/>
              </a:rPr>
              <a:t>8-</a:t>
            </a:r>
            <a:r>
              <a:rPr b="0" i="1" lang="it-IT" sz="2800" spc="-32" strike="noStrike">
                <a:solidFill>
                  <a:srgbClr val="984706"/>
                </a:solidFill>
                <a:latin typeface="Trebuchet MS"/>
                <a:ea typeface="DejaVu Sans"/>
              </a:rPr>
              <a:t>Mancata</a:t>
            </a:r>
            <a:r>
              <a:rPr b="0" i="1" lang="it-IT" sz="2800" spc="-151" strike="noStrike">
                <a:solidFill>
                  <a:srgbClr val="984706"/>
                </a:solidFill>
                <a:latin typeface="Trebuchet MS"/>
                <a:ea typeface="DejaVu Sans"/>
              </a:rPr>
              <a:t> </a:t>
            </a:r>
            <a:r>
              <a:rPr b="0" i="1" lang="it-IT" sz="2800" spc="-120" strike="noStrike">
                <a:solidFill>
                  <a:srgbClr val="984706"/>
                </a:solidFill>
                <a:latin typeface="Trebuchet MS"/>
                <a:ea typeface="DejaVu Sans"/>
              </a:rPr>
              <a:t>aderenza</a:t>
            </a:r>
            <a:r>
              <a:rPr b="0" i="1" lang="it-IT" sz="2800" spc="-137" strike="noStrike">
                <a:solidFill>
                  <a:srgbClr val="984706"/>
                </a:solidFill>
                <a:latin typeface="Trebuchet MS"/>
                <a:ea typeface="DejaVu Sans"/>
              </a:rPr>
              <a:t> </a:t>
            </a:r>
            <a:r>
              <a:rPr b="0" i="1" lang="it-IT" sz="2800" spc="-21" strike="noStrike">
                <a:solidFill>
                  <a:srgbClr val="984706"/>
                </a:solidFill>
                <a:latin typeface="Trebuchet MS"/>
                <a:ea typeface="DejaVu Sans"/>
              </a:rPr>
              <a:t>alla </a:t>
            </a:r>
            <a:r>
              <a:rPr b="0" i="1" lang="it-IT" sz="2800" spc="-131" strike="noStrike">
                <a:solidFill>
                  <a:srgbClr val="984706"/>
                </a:solidFill>
                <a:latin typeface="Trebuchet MS"/>
                <a:ea typeface="DejaVu Sans"/>
              </a:rPr>
              <a:t>terapia</a:t>
            </a:r>
            <a:r>
              <a:rPr b="0" i="1" lang="it-IT" sz="2800" spc="-171" strike="noStrike">
                <a:solidFill>
                  <a:srgbClr val="984706"/>
                </a:solidFill>
                <a:latin typeface="Trebuchet MS"/>
                <a:ea typeface="DejaVu Sans"/>
              </a:rPr>
              <a:t> </a:t>
            </a:r>
            <a:r>
              <a:rPr b="0" i="1" lang="it-IT" sz="2800" spc="-100" strike="noStrike">
                <a:solidFill>
                  <a:srgbClr val="984706"/>
                </a:solidFill>
                <a:latin typeface="Trebuchet MS"/>
                <a:ea typeface="DejaVu Sans"/>
              </a:rPr>
              <a:t>farmacologia</a:t>
            </a:r>
            <a:r>
              <a:rPr b="0" i="1" lang="it-IT" sz="2800" spc="-157" strike="noStrike">
                <a:solidFill>
                  <a:srgbClr val="984706"/>
                </a:solidFill>
                <a:latin typeface="Trebuchet MS"/>
                <a:ea typeface="DejaVu Sans"/>
              </a:rPr>
              <a:t> </a:t>
            </a:r>
            <a:r>
              <a:rPr b="0" i="1" lang="it-IT" sz="2800" spc="-140" strike="noStrike">
                <a:solidFill>
                  <a:srgbClr val="984706"/>
                </a:solidFill>
                <a:latin typeface="Trebuchet MS"/>
                <a:ea typeface="DejaVu Sans"/>
              </a:rPr>
              <a:t>e</a:t>
            </a:r>
            <a:r>
              <a:rPr b="0" i="1" lang="it-IT" sz="2800" spc="-160" strike="noStrike">
                <a:solidFill>
                  <a:srgbClr val="984706"/>
                </a:solidFill>
                <a:latin typeface="Trebuchet MS"/>
                <a:ea typeface="DejaVu Sans"/>
              </a:rPr>
              <a:t> </a:t>
            </a:r>
            <a:r>
              <a:rPr b="0" i="1" lang="it-IT" sz="2800" spc="-26" strike="noStrike">
                <a:solidFill>
                  <a:srgbClr val="984706"/>
                </a:solidFill>
                <a:latin typeface="Trebuchet MS"/>
                <a:ea typeface="DejaVu Sans"/>
              </a:rPr>
              <a:t>non </a:t>
            </a:r>
            <a:r>
              <a:rPr b="0" i="1" lang="it-IT" sz="2800" spc="-12" strike="noStrike">
                <a:solidFill>
                  <a:srgbClr val="984706"/>
                </a:solidFill>
                <a:latin typeface="Trebuchet MS"/>
                <a:ea typeface="DejaVu Sans"/>
              </a:rPr>
              <a:t>farmacologia</a:t>
            </a:r>
            <a:endParaRPr b="0" lang="it-IT" sz="2800" spc="-1" strike="noStrike">
              <a:latin typeface="Arial"/>
            </a:endParaRPr>
          </a:p>
        </p:txBody>
      </p:sp>
      <p:grpSp>
        <p:nvGrpSpPr>
          <p:cNvPr id="426" name="object 12"/>
          <p:cNvGrpSpPr/>
          <p:nvPr/>
        </p:nvGrpSpPr>
        <p:grpSpPr>
          <a:xfrm>
            <a:off x="4224600" y="3431520"/>
            <a:ext cx="4463280" cy="1232280"/>
            <a:chOff x="4224600" y="3431520"/>
            <a:chExt cx="4463280" cy="1232280"/>
          </a:xfrm>
        </p:grpSpPr>
        <p:sp>
          <p:nvSpPr>
            <p:cNvPr id="427" name="object 13"/>
            <p:cNvSpPr/>
            <p:nvPr/>
          </p:nvSpPr>
          <p:spPr>
            <a:xfrm>
              <a:off x="4224600" y="3933000"/>
              <a:ext cx="78480" cy="730800"/>
            </a:xfrm>
            <a:custGeom>
              <a:avLst/>
              <a:gdLst/>
              <a:ahLst/>
              <a:rect l="l" t="t" r="r" b="b"/>
              <a:pathLst>
                <a:path w="79375" h="731520">
                  <a:moveTo>
                    <a:pt x="42672" y="356616"/>
                  </a:moveTo>
                  <a:lnTo>
                    <a:pt x="41148" y="355092"/>
                  </a:lnTo>
                  <a:lnTo>
                    <a:pt x="41148" y="6096"/>
                  </a:lnTo>
                  <a:lnTo>
                    <a:pt x="39624" y="6096"/>
                  </a:lnTo>
                  <a:lnTo>
                    <a:pt x="36576" y="3048"/>
                  </a:lnTo>
                  <a:lnTo>
                    <a:pt x="35052" y="3048"/>
                  </a:lnTo>
                  <a:lnTo>
                    <a:pt x="32004" y="1524"/>
                  </a:lnTo>
                  <a:lnTo>
                    <a:pt x="27432" y="1524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13716" y="12192"/>
                  </a:lnTo>
                  <a:lnTo>
                    <a:pt x="19812" y="13716"/>
                  </a:lnTo>
                  <a:lnTo>
                    <a:pt x="24384" y="13716"/>
                  </a:lnTo>
                  <a:lnTo>
                    <a:pt x="28956" y="15240"/>
                  </a:lnTo>
                  <a:lnTo>
                    <a:pt x="30480" y="15240"/>
                  </a:lnTo>
                  <a:lnTo>
                    <a:pt x="30480" y="13716"/>
                  </a:lnTo>
                  <a:lnTo>
                    <a:pt x="31242" y="15240"/>
                  </a:lnTo>
                  <a:lnTo>
                    <a:pt x="32004" y="15240"/>
                  </a:lnTo>
                  <a:lnTo>
                    <a:pt x="32004" y="364236"/>
                  </a:lnTo>
                  <a:lnTo>
                    <a:pt x="33528" y="365760"/>
                  </a:lnTo>
                  <a:lnTo>
                    <a:pt x="33528" y="364236"/>
                  </a:lnTo>
                  <a:lnTo>
                    <a:pt x="36576" y="362712"/>
                  </a:lnTo>
                  <a:lnTo>
                    <a:pt x="38100" y="362712"/>
                  </a:lnTo>
                  <a:lnTo>
                    <a:pt x="39624" y="361950"/>
                  </a:lnTo>
                  <a:lnTo>
                    <a:pt x="39624" y="355092"/>
                  </a:lnTo>
                  <a:lnTo>
                    <a:pt x="42672" y="356616"/>
                  </a:lnTo>
                  <a:close/>
                  <a:moveTo>
                    <a:pt x="32004" y="714756"/>
                  </a:moveTo>
                  <a:lnTo>
                    <a:pt x="28956" y="716280"/>
                  </a:lnTo>
                  <a:lnTo>
                    <a:pt x="24384" y="716280"/>
                  </a:lnTo>
                  <a:lnTo>
                    <a:pt x="19812" y="717804"/>
                  </a:lnTo>
                  <a:lnTo>
                    <a:pt x="0" y="717804"/>
                  </a:lnTo>
                  <a:lnTo>
                    <a:pt x="0" y="731520"/>
                  </a:lnTo>
                  <a:lnTo>
                    <a:pt x="7620" y="731520"/>
                  </a:lnTo>
                  <a:lnTo>
                    <a:pt x="15240" y="729996"/>
                  </a:lnTo>
                  <a:lnTo>
                    <a:pt x="27432" y="729996"/>
                  </a:lnTo>
                  <a:lnTo>
                    <a:pt x="30480" y="728980"/>
                  </a:lnTo>
                  <a:lnTo>
                    <a:pt x="30480" y="716280"/>
                  </a:lnTo>
                  <a:lnTo>
                    <a:pt x="32004" y="714756"/>
                  </a:lnTo>
                  <a:close/>
                  <a:moveTo>
                    <a:pt x="31242" y="15240"/>
                  </a:moveTo>
                  <a:lnTo>
                    <a:pt x="30480" y="13716"/>
                  </a:lnTo>
                  <a:lnTo>
                    <a:pt x="30480" y="15240"/>
                  </a:lnTo>
                  <a:lnTo>
                    <a:pt x="31242" y="15240"/>
                  </a:lnTo>
                  <a:close/>
                  <a:moveTo>
                    <a:pt x="32004" y="16764"/>
                  </a:moveTo>
                  <a:lnTo>
                    <a:pt x="31242" y="15240"/>
                  </a:lnTo>
                  <a:lnTo>
                    <a:pt x="30480" y="15240"/>
                  </a:lnTo>
                  <a:lnTo>
                    <a:pt x="32004" y="16764"/>
                  </a:lnTo>
                  <a:close/>
                  <a:moveTo>
                    <a:pt x="32004" y="364236"/>
                  </a:moveTo>
                  <a:lnTo>
                    <a:pt x="32004" y="16764"/>
                  </a:lnTo>
                  <a:lnTo>
                    <a:pt x="30480" y="15240"/>
                  </a:lnTo>
                  <a:lnTo>
                    <a:pt x="30480" y="362712"/>
                  </a:lnTo>
                  <a:lnTo>
                    <a:pt x="32004" y="364236"/>
                  </a:lnTo>
                  <a:close/>
                  <a:moveTo>
                    <a:pt x="32004" y="714756"/>
                  </a:moveTo>
                  <a:lnTo>
                    <a:pt x="32004" y="367284"/>
                  </a:lnTo>
                  <a:lnTo>
                    <a:pt x="30480" y="367284"/>
                  </a:lnTo>
                  <a:lnTo>
                    <a:pt x="30480" y="715518"/>
                  </a:lnTo>
                  <a:lnTo>
                    <a:pt x="32004" y="714756"/>
                  </a:lnTo>
                  <a:close/>
                  <a:moveTo>
                    <a:pt x="65532" y="371856"/>
                  </a:moveTo>
                  <a:lnTo>
                    <a:pt x="57912" y="370332"/>
                  </a:lnTo>
                  <a:lnTo>
                    <a:pt x="45720" y="370332"/>
                  </a:lnTo>
                  <a:lnTo>
                    <a:pt x="41148" y="368808"/>
                  </a:lnTo>
                  <a:lnTo>
                    <a:pt x="38100" y="367284"/>
                  </a:lnTo>
                  <a:lnTo>
                    <a:pt x="36576" y="367284"/>
                  </a:lnTo>
                  <a:lnTo>
                    <a:pt x="33528" y="365760"/>
                  </a:lnTo>
                  <a:lnTo>
                    <a:pt x="32004" y="365760"/>
                  </a:lnTo>
                  <a:lnTo>
                    <a:pt x="32004" y="714756"/>
                  </a:lnTo>
                  <a:lnTo>
                    <a:pt x="30480" y="716280"/>
                  </a:lnTo>
                  <a:lnTo>
                    <a:pt x="30480" y="728980"/>
                  </a:lnTo>
                  <a:lnTo>
                    <a:pt x="32004" y="728472"/>
                  </a:lnTo>
                  <a:lnTo>
                    <a:pt x="35052" y="726948"/>
                  </a:lnTo>
                  <a:lnTo>
                    <a:pt x="36576" y="726948"/>
                  </a:lnTo>
                  <a:lnTo>
                    <a:pt x="38100" y="725424"/>
                  </a:lnTo>
                  <a:lnTo>
                    <a:pt x="39624" y="725424"/>
                  </a:lnTo>
                  <a:lnTo>
                    <a:pt x="39624" y="376428"/>
                  </a:lnTo>
                  <a:lnTo>
                    <a:pt x="42672" y="373380"/>
                  </a:lnTo>
                  <a:lnTo>
                    <a:pt x="42672" y="374142"/>
                  </a:lnTo>
                  <a:lnTo>
                    <a:pt x="44196" y="373380"/>
                  </a:lnTo>
                  <a:lnTo>
                    <a:pt x="48768" y="373380"/>
                  </a:lnTo>
                  <a:lnTo>
                    <a:pt x="53340" y="371856"/>
                  </a:lnTo>
                  <a:lnTo>
                    <a:pt x="65532" y="371856"/>
                  </a:lnTo>
                  <a:close/>
                  <a:moveTo>
                    <a:pt x="32004" y="16764"/>
                  </a:moveTo>
                  <a:lnTo>
                    <a:pt x="32004" y="15240"/>
                  </a:lnTo>
                  <a:lnTo>
                    <a:pt x="31242" y="15240"/>
                  </a:lnTo>
                  <a:lnTo>
                    <a:pt x="32004" y="16764"/>
                  </a:lnTo>
                  <a:close/>
                  <a:moveTo>
                    <a:pt x="79248" y="368808"/>
                  </a:moveTo>
                  <a:lnTo>
                    <a:pt x="79248" y="361188"/>
                  </a:lnTo>
                  <a:lnTo>
                    <a:pt x="73152" y="358140"/>
                  </a:lnTo>
                  <a:lnTo>
                    <a:pt x="65532" y="359664"/>
                  </a:lnTo>
                  <a:lnTo>
                    <a:pt x="51816" y="359664"/>
                  </a:lnTo>
                  <a:lnTo>
                    <a:pt x="45720" y="361188"/>
                  </a:lnTo>
                  <a:lnTo>
                    <a:pt x="41148" y="361188"/>
                  </a:lnTo>
                  <a:lnTo>
                    <a:pt x="38100" y="362712"/>
                  </a:lnTo>
                  <a:lnTo>
                    <a:pt x="36576" y="362712"/>
                  </a:lnTo>
                  <a:lnTo>
                    <a:pt x="33528" y="364236"/>
                  </a:lnTo>
                  <a:lnTo>
                    <a:pt x="33528" y="365760"/>
                  </a:lnTo>
                  <a:lnTo>
                    <a:pt x="36576" y="367284"/>
                  </a:lnTo>
                  <a:lnTo>
                    <a:pt x="38100" y="367284"/>
                  </a:lnTo>
                  <a:lnTo>
                    <a:pt x="41148" y="368808"/>
                  </a:lnTo>
                  <a:lnTo>
                    <a:pt x="45720" y="370332"/>
                  </a:lnTo>
                  <a:lnTo>
                    <a:pt x="57912" y="370332"/>
                  </a:lnTo>
                  <a:lnTo>
                    <a:pt x="65532" y="371856"/>
                  </a:lnTo>
                  <a:lnTo>
                    <a:pt x="76200" y="371856"/>
                  </a:lnTo>
                  <a:lnTo>
                    <a:pt x="79248" y="368808"/>
                  </a:lnTo>
                  <a:close/>
                  <a:moveTo>
                    <a:pt x="42672" y="361188"/>
                  </a:moveTo>
                  <a:lnTo>
                    <a:pt x="42672" y="356616"/>
                  </a:lnTo>
                  <a:lnTo>
                    <a:pt x="39624" y="355092"/>
                  </a:lnTo>
                  <a:lnTo>
                    <a:pt x="39624" y="361950"/>
                  </a:lnTo>
                  <a:lnTo>
                    <a:pt x="41148" y="361188"/>
                  </a:lnTo>
                  <a:lnTo>
                    <a:pt x="42672" y="361188"/>
                  </a:lnTo>
                  <a:close/>
                  <a:moveTo>
                    <a:pt x="42672" y="374904"/>
                  </a:moveTo>
                  <a:lnTo>
                    <a:pt x="41148" y="374904"/>
                  </a:lnTo>
                  <a:lnTo>
                    <a:pt x="39624" y="376428"/>
                  </a:lnTo>
                  <a:lnTo>
                    <a:pt x="42672" y="374904"/>
                  </a:lnTo>
                  <a:close/>
                  <a:moveTo>
                    <a:pt x="42672" y="722376"/>
                  </a:moveTo>
                  <a:lnTo>
                    <a:pt x="42672" y="374904"/>
                  </a:lnTo>
                  <a:lnTo>
                    <a:pt x="39624" y="376428"/>
                  </a:lnTo>
                  <a:lnTo>
                    <a:pt x="39624" y="725424"/>
                  </a:lnTo>
                  <a:lnTo>
                    <a:pt x="42672" y="722376"/>
                  </a:lnTo>
                  <a:close/>
                  <a:moveTo>
                    <a:pt x="42672" y="355854"/>
                  </a:moveTo>
                  <a:lnTo>
                    <a:pt x="42672" y="9144"/>
                  </a:lnTo>
                  <a:lnTo>
                    <a:pt x="41148" y="7620"/>
                  </a:lnTo>
                  <a:lnTo>
                    <a:pt x="41148" y="355092"/>
                  </a:lnTo>
                  <a:lnTo>
                    <a:pt x="42672" y="355854"/>
                  </a:lnTo>
                  <a:close/>
                  <a:moveTo>
                    <a:pt x="73152" y="358140"/>
                  </a:moveTo>
                  <a:lnTo>
                    <a:pt x="53340" y="358140"/>
                  </a:lnTo>
                  <a:lnTo>
                    <a:pt x="48768" y="356616"/>
                  </a:lnTo>
                  <a:lnTo>
                    <a:pt x="44196" y="356616"/>
                  </a:lnTo>
                  <a:lnTo>
                    <a:pt x="41148" y="355092"/>
                  </a:lnTo>
                  <a:lnTo>
                    <a:pt x="42672" y="356616"/>
                  </a:lnTo>
                  <a:lnTo>
                    <a:pt x="42672" y="361188"/>
                  </a:lnTo>
                  <a:lnTo>
                    <a:pt x="45720" y="361188"/>
                  </a:lnTo>
                  <a:lnTo>
                    <a:pt x="51816" y="359664"/>
                  </a:lnTo>
                  <a:lnTo>
                    <a:pt x="65532" y="359664"/>
                  </a:lnTo>
                  <a:lnTo>
                    <a:pt x="73152" y="358140"/>
                  </a:lnTo>
                  <a:close/>
                  <a:moveTo>
                    <a:pt x="42672" y="374142"/>
                  </a:moveTo>
                  <a:lnTo>
                    <a:pt x="42672" y="373380"/>
                  </a:lnTo>
                  <a:lnTo>
                    <a:pt x="41148" y="374904"/>
                  </a:lnTo>
                  <a:lnTo>
                    <a:pt x="42672" y="374142"/>
                  </a:lnTo>
                  <a:close/>
                  <a:moveTo>
                    <a:pt x="42672" y="374904"/>
                  </a:moveTo>
                  <a:lnTo>
                    <a:pt x="42672" y="374142"/>
                  </a:lnTo>
                  <a:lnTo>
                    <a:pt x="41148" y="374904"/>
                  </a:lnTo>
                  <a:lnTo>
                    <a:pt x="42672" y="374904"/>
                  </a:lnTo>
                  <a:close/>
                </a:path>
              </a:pathLst>
            </a:custGeom>
            <a:solidFill>
              <a:srgbClr val="497eb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28" name="object 14" descr=""/>
            <p:cNvPicPr/>
            <p:nvPr/>
          </p:nvPicPr>
          <p:blipFill>
            <a:blip r:embed="rId3"/>
            <a:stretch/>
          </p:blipFill>
          <p:spPr>
            <a:xfrm>
              <a:off x="5593320" y="3431520"/>
              <a:ext cx="3094560" cy="723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object 2"/>
          <p:cNvSpPr/>
          <p:nvPr/>
        </p:nvSpPr>
        <p:spPr>
          <a:xfrm>
            <a:off x="915840" y="360"/>
            <a:ext cx="7334280" cy="13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2303280" indent="-229032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4400" spc="-216" strike="noStrike">
                <a:solidFill>
                  <a:srgbClr val="000000"/>
                </a:solidFill>
                <a:latin typeface="Trebuchet MS"/>
              </a:rPr>
              <a:t>Criteri</a:t>
            </a:r>
            <a:r>
              <a:rPr b="0" lang="it-IT" sz="4400" spc="-32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400" spc="-145" strike="noStrike">
                <a:solidFill>
                  <a:srgbClr val="000000"/>
                </a:solidFill>
                <a:latin typeface="Trebuchet MS"/>
              </a:rPr>
              <a:t>di</a:t>
            </a:r>
            <a:r>
              <a:rPr b="0" lang="it-IT" sz="4400" spc="-31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400" spc="-171" strike="noStrike">
                <a:solidFill>
                  <a:srgbClr val="000000"/>
                </a:solidFill>
                <a:latin typeface="Trebuchet MS"/>
              </a:rPr>
              <a:t>indicazione</a:t>
            </a:r>
            <a:r>
              <a:rPr b="0" lang="it-IT" sz="4400" spc="-33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400" spc="-191" strike="noStrike">
                <a:solidFill>
                  <a:srgbClr val="000000"/>
                </a:solidFill>
                <a:latin typeface="Trebuchet MS"/>
              </a:rPr>
              <a:t>al</a:t>
            </a:r>
            <a:r>
              <a:rPr b="0" lang="it-IT" sz="4400" spc="-290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4400" spc="-131" strike="noStrike">
                <a:solidFill>
                  <a:srgbClr val="c00000"/>
                </a:solidFill>
                <a:latin typeface="Trebuchet MS"/>
              </a:rPr>
              <a:t>ricovero </a:t>
            </a:r>
            <a:r>
              <a:rPr b="0" lang="it-IT" sz="4400" spc="-41" strike="noStrike">
                <a:solidFill>
                  <a:srgbClr val="000000"/>
                </a:solidFill>
                <a:latin typeface="Trebuchet MS"/>
              </a:rPr>
              <a:t>ospedaliero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430" name="object 3" descr=""/>
          <p:cNvPicPr/>
          <p:nvPr/>
        </p:nvPicPr>
        <p:blipFill>
          <a:blip r:embed="rId1"/>
          <a:stretch/>
        </p:blipFill>
        <p:spPr>
          <a:xfrm>
            <a:off x="6240960" y="1488600"/>
            <a:ext cx="2599200" cy="1762560"/>
          </a:xfrm>
          <a:prstGeom prst="rect">
            <a:avLst/>
          </a:prstGeom>
          <a:ln w="0">
            <a:noFill/>
          </a:ln>
        </p:spPr>
      </p:pic>
      <p:pic>
        <p:nvPicPr>
          <p:cNvPr id="431" name="object 4" descr=""/>
          <p:cNvPicPr/>
          <p:nvPr/>
        </p:nvPicPr>
        <p:blipFill>
          <a:blip r:embed="rId2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32" name="object 5"/>
          <p:cNvSpPr/>
          <p:nvPr/>
        </p:nvSpPr>
        <p:spPr>
          <a:xfrm>
            <a:off x="91080" y="1292760"/>
            <a:ext cx="8096760" cy="46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9760" bIns="0">
            <a:spAutoFit/>
          </a:bodyPr>
          <a:p>
            <a:pPr marL="394920" indent="-381600">
              <a:lnSpc>
                <a:spcPct val="100000"/>
              </a:lnSpc>
              <a:spcBef>
                <a:spcPts val="1179"/>
              </a:spcBef>
              <a:buClr>
                <a:srgbClr val="ff0000"/>
              </a:buClr>
              <a:buFont typeface="StarSymbol"/>
              <a:buAutoNum type="arabicPlain"/>
              <a:tabLst>
                <a:tab algn="l" pos="394920"/>
              </a:tabLst>
            </a:pPr>
            <a:r>
              <a:rPr b="0" lang="it-IT" sz="2400" spc="-100" strike="noStrike">
                <a:solidFill>
                  <a:srgbClr val="ff0000"/>
                </a:solidFill>
                <a:latin typeface="Trebuchet MS"/>
                <a:ea typeface="DejaVu Sans"/>
              </a:rPr>
              <a:t>Edema</a:t>
            </a:r>
            <a:r>
              <a:rPr b="0" lang="it-IT" sz="2400" spc="-126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400" spc="-72" strike="noStrike">
                <a:solidFill>
                  <a:srgbClr val="ff0000"/>
                </a:solidFill>
                <a:latin typeface="Trebuchet MS"/>
                <a:ea typeface="DejaVu Sans"/>
              </a:rPr>
              <a:t>polmonare</a:t>
            </a:r>
            <a:r>
              <a:rPr b="0" lang="it-IT" sz="2400" spc="-151" strike="noStrike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b="0" lang="it-IT" sz="2400" spc="-21" strike="noStrike">
                <a:solidFill>
                  <a:srgbClr val="ff0000"/>
                </a:solidFill>
                <a:latin typeface="Trebuchet MS"/>
                <a:ea typeface="DejaVu Sans"/>
              </a:rPr>
              <a:t>acuto</a:t>
            </a:r>
            <a:endParaRPr b="0" lang="it-IT" sz="2400" spc="-1" strike="noStrike">
              <a:latin typeface="Arial"/>
            </a:endParaRPr>
          </a:p>
          <a:p>
            <a:pPr marL="361800" indent="-34848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StarSymbol"/>
              <a:buAutoNum type="arabicPlain"/>
              <a:tabLst>
                <a:tab algn="l" pos="361800"/>
              </a:tabLst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Dispnea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riposo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con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ortopnea</a:t>
            </a:r>
            <a:endParaRPr b="0" lang="it-IT" sz="2400" spc="-1" strike="noStrike">
              <a:latin typeface="Arial"/>
            </a:endParaRPr>
          </a:p>
          <a:p>
            <a:pPr marL="325080" indent="-31176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AutoNum type="arabicPlain"/>
              <a:tabLst>
                <a:tab algn="l" pos="325080"/>
              </a:tabLst>
            </a:pP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Anasarca</a:t>
            </a:r>
            <a:r>
              <a:rPr b="0" lang="it-IT" sz="2400" spc="-5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o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severi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edemi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declivi</a:t>
            </a:r>
            <a:endParaRPr b="0" lang="it-IT" sz="2400" spc="-1" strike="noStrike">
              <a:latin typeface="Arial"/>
            </a:endParaRPr>
          </a:p>
          <a:p>
            <a:pPr marL="325080" indent="-31176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StarSymbol"/>
              <a:buAutoNum type="arabicPlain"/>
              <a:tabLst>
                <a:tab algn="l" pos="325080"/>
              </a:tabLst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Aritmie</a:t>
            </a:r>
            <a:r>
              <a:rPr b="0" lang="it-IT" sz="2400" spc="-60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minacciose</a:t>
            </a:r>
            <a:r>
              <a:rPr b="0" lang="it-IT" sz="2400" spc="-60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e/o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sintomatiche</a:t>
            </a:r>
            <a:endParaRPr b="0" lang="it-IT" sz="2400" spc="-1" strike="noStrike">
              <a:latin typeface="Arial"/>
            </a:endParaRPr>
          </a:p>
          <a:p>
            <a:pPr marL="12600" indent="312480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StarSymbol"/>
              <a:buAutoNum type="arabicPlain"/>
              <a:tabLst>
                <a:tab algn="l" pos="325080"/>
                <a:tab algn="l" pos="1932480"/>
                <a:tab algn="l" pos="7665840"/>
              </a:tabLst>
            </a:pP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Ipotensione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	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(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41" strike="noStrike">
                <a:solidFill>
                  <a:srgbClr val="ff0000"/>
                </a:solidFill>
                <a:latin typeface="Calibri"/>
                <a:ea typeface="DejaVu Sans"/>
              </a:rPr>
              <a:t>PAS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&lt;</a:t>
            </a:r>
            <a:r>
              <a:rPr b="0" lang="it-IT" sz="2400" spc="-3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80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mmHg)</a:t>
            </a:r>
            <a:r>
              <a:rPr b="0" lang="it-IT" sz="2400" spc="-6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e/o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shock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in</a:t>
            </a:r>
            <a:r>
              <a:rPr b="0" lang="it-IT" sz="2400" spc="-4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paziente</a:t>
            </a:r>
            <a:r>
              <a:rPr b="0" lang="it-IT" sz="2400" spc="-2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21" strike="noStrike">
                <a:solidFill>
                  <a:srgbClr val="ff0000"/>
                </a:solidFill>
                <a:latin typeface="Calibri"/>
                <a:ea typeface="DejaVu Sans"/>
              </a:rPr>
              <a:t>noto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	</a:t>
            </a:r>
            <a:r>
              <a:rPr b="0" lang="it-IT" sz="2400" spc="-26" strike="noStrike">
                <a:solidFill>
                  <a:srgbClr val="ff0000"/>
                </a:solidFill>
                <a:latin typeface="Calibri"/>
                <a:ea typeface="DejaVu Sans"/>
              </a:rPr>
              <a:t>per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insufficienza</a:t>
            </a:r>
            <a:r>
              <a:rPr b="0" lang="it-IT" sz="2400" spc="-5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cardiaca</a:t>
            </a:r>
            <a:endParaRPr b="0" lang="it-IT" sz="2400" spc="-1" strike="noStrike">
              <a:latin typeface="Arial"/>
            </a:endParaRPr>
          </a:p>
          <a:p>
            <a:pPr marL="325080" indent="-311760">
              <a:lnSpc>
                <a:spcPct val="100000"/>
              </a:lnSpc>
              <a:spcBef>
                <a:spcPts val="1046"/>
              </a:spcBef>
              <a:buClr>
                <a:srgbClr val="000000"/>
              </a:buClr>
              <a:buFont typeface="StarSymbol"/>
              <a:buAutoNum type="arabicPlain"/>
              <a:tabLst>
                <a:tab algn="l" pos="325080"/>
              </a:tabLst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Ischemia</a:t>
            </a:r>
            <a:r>
              <a:rPr b="0" lang="it-IT" sz="2400" spc="-5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miocardica</a:t>
            </a:r>
            <a:r>
              <a:rPr b="0" lang="it-IT" sz="2400" spc="-6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21" strike="noStrike">
                <a:solidFill>
                  <a:srgbClr val="ff0000"/>
                </a:solidFill>
                <a:latin typeface="Calibri"/>
                <a:ea typeface="DejaVu Sans"/>
              </a:rPr>
              <a:t>acuta</a:t>
            </a:r>
            <a:endParaRPr b="0" lang="it-IT" sz="2400" spc="-1" strike="noStrike">
              <a:latin typeface="Arial"/>
            </a:endParaRPr>
          </a:p>
          <a:p>
            <a:pPr marL="325080" indent="-31176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StarSymbol"/>
              <a:buAutoNum type="arabicPlain"/>
              <a:tabLst>
                <a:tab algn="l" pos="325080"/>
              </a:tabLst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Segni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e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sintomi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di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bassa</a:t>
            </a:r>
            <a:r>
              <a:rPr b="0" lang="it-IT" sz="2400" spc="-46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portata</a:t>
            </a:r>
            <a:endParaRPr b="0" lang="it-IT" sz="2400" spc="-1" strike="noStrike">
              <a:latin typeface="Arial"/>
            </a:endParaRPr>
          </a:p>
          <a:p>
            <a:pPr marL="12600" indent="312480">
              <a:lnSpc>
                <a:spcPct val="100000"/>
              </a:lnSpc>
              <a:spcBef>
                <a:spcPts val="1091"/>
              </a:spcBef>
              <a:buClr>
                <a:srgbClr val="000000"/>
              </a:buClr>
              <a:buFont typeface="StarSymbol"/>
              <a:buAutoNum type="arabicPlain"/>
              <a:tabLst>
                <a:tab algn="l" pos="325080"/>
              </a:tabLst>
            </a:pPr>
            <a:r>
              <a:rPr b="0" lang="it-IT" sz="2400" spc="-26" strike="noStrike">
                <a:solidFill>
                  <a:srgbClr val="ff0000"/>
                </a:solidFill>
                <a:latin typeface="Calibri"/>
                <a:ea typeface="DejaVu Sans"/>
              </a:rPr>
              <a:t>Refrattarietà</a:t>
            </a:r>
            <a:r>
              <a:rPr b="0" lang="it-IT" sz="2400" spc="-7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alla</a:t>
            </a:r>
            <a:r>
              <a:rPr b="0" lang="it-IT" sz="2400" spc="-5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terapia</a:t>
            </a:r>
            <a:r>
              <a:rPr b="0" lang="it-IT" sz="2400" spc="-52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farmacologia</a:t>
            </a:r>
            <a:r>
              <a:rPr b="0" lang="it-IT" sz="2400" spc="-60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orale</a:t>
            </a:r>
            <a:r>
              <a:rPr b="0" lang="it-IT" sz="2400" spc="-4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non</a:t>
            </a:r>
            <a:r>
              <a:rPr b="0" lang="it-IT" sz="2400" spc="-35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0000"/>
                </a:solidFill>
                <a:latin typeface="Calibri"/>
                <a:ea typeface="DejaVu Sans"/>
              </a:rPr>
              <a:t>gestibile ambulatoriamente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object 2"/>
          <p:cNvSpPr/>
          <p:nvPr/>
        </p:nvSpPr>
        <p:spPr>
          <a:xfrm>
            <a:off x="580680" y="-2520"/>
            <a:ext cx="8000640" cy="14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5440" bIns="0">
            <a:noAutofit/>
          </a:bodyPr>
          <a:p>
            <a:pPr marL="622800" indent="26172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LA</a:t>
            </a:r>
            <a:r>
              <a:rPr b="0" lang="it-IT" sz="44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GESTIONE</a:t>
            </a:r>
            <a:r>
              <a:rPr b="0" lang="it-IT" sz="4400" spc="-75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DEL</a:t>
            </a:r>
            <a:r>
              <a:rPr b="0" lang="it-IT" sz="4400" spc="-75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</a:rPr>
              <a:t>PAZIENTE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TERMINALE:</a:t>
            </a:r>
            <a:r>
              <a:rPr b="0" lang="it-IT" sz="4400" spc="-7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CURE</a:t>
            </a:r>
            <a:r>
              <a:rPr b="0" lang="it-IT" sz="4400" spc="-6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72" strike="noStrike">
                <a:solidFill>
                  <a:srgbClr val="000000"/>
                </a:solidFill>
                <a:latin typeface="Calibri"/>
              </a:rPr>
              <a:t>PALLIATIVE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434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35" name="object 4"/>
          <p:cNvSpPr/>
          <p:nvPr/>
        </p:nvSpPr>
        <p:spPr>
          <a:xfrm>
            <a:off x="548280" y="2432880"/>
            <a:ext cx="7871400" cy="31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cure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palliative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sono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cura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attiva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globale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prestata</a:t>
            </a:r>
            <a:r>
              <a:rPr b="0" lang="it-IT" sz="32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paziente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quando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malattia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non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risponde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più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alle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terapie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specifiche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aventi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come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scopo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3200" spc="-3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guarigione.</a:t>
            </a:r>
            <a:endParaRPr b="0" lang="it-IT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71"/>
              </a:spcBef>
            </a:pPr>
            <a:endParaRPr b="0" lang="it-IT" sz="3200" spc="-1" strike="noStrike">
              <a:latin typeface="Arial"/>
            </a:endParaRPr>
          </a:p>
          <a:p>
            <a:pPr marL="387864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1990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O.M.S.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object 2"/>
          <p:cNvSpPr/>
          <p:nvPr/>
        </p:nvSpPr>
        <p:spPr>
          <a:xfrm>
            <a:off x="1191600" y="380160"/>
            <a:ext cx="6784200" cy="13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 indent="26172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LA</a:t>
            </a:r>
            <a:r>
              <a:rPr b="0" lang="it-IT" sz="44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GESTIONE</a:t>
            </a:r>
            <a:r>
              <a:rPr b="0" lang="it-IT" sz="4400" spc="-75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DEL</a:t>
            </a:r>
            <a:r>
              <a:rPr b="0" lang="it-IT" sz="4400" spc="-75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</a:rPr>
              <a:t>PAZIENTE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TERMINALE:</a:t>
            </a:r>
            <a:r>
              <a:rPr b="0" lang="it-IT" sz="4400" spc="-7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CURE</a:t>
            </a:r>
            <a:r>
              <a:rPr b="0" lang="it-IT" sz="4400" spc="-6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72" strike="noStrike">
                <a:solidFill>
                  <a:srgbClr val="000000"/>
                </a:solidFill>
                <a:latin typeface="Calibri"/>
              </a:rPr>
              <a:t>PALLIATIVE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437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38" name="object 4"/>
          <p:cNvSpPr/>
          <p:nvPr/>
        </p:nvSpPr>
        <p:spPr>
          <a:xfrm>
            <a:off x="559080" y="2216520"/>
            <a:ext cx="7880760" cy="391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controllo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dolore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degli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altri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sintomi,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 dei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problemi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psicologici,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sociali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spirituali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assume importanza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primaria.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loro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scopo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ottenere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la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migliore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qualità</a:t>
            </a:r>
            <a:r>
              <a:rPr b="0" lang="it-IT" sz="32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vita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possibile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per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malati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le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loro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famiglie.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Molti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aspetti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cure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palliative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sono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applicabili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anche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più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precocemente</a:t>
            </a:r>
            <a:r>
              <a:rPr b="0" lang="it-IT" sz="32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nel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corso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malattia,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assieme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trattamento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specifico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(principio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«cure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simultanee»)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object 2"/>
          <p:cNvSpPr/>
          <p:nvPr/>
        </p:nvSpPr>
        <p:spPr>
          <a:xfrm>
            <a:off x="91080" y="212400"/>
            <a:ext cx="7555320" cy="12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noAutofit/>
          </a:bodyPr>
          <a:p>
            <a:pPr marL="12600" indent="1694160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it-IT" sz="4000" spc="-1" strike="noStrike">
                <a:solidFill>
                  <a:srgbClr val="000000"/>
                </a:solidFill>
                <a:latin typeface="Arial"/>
              </a:rPr>
              <a:t>CURE</a:t>
            </a:r>
            <a:r>
              <a:rPr b="0" lang="it-IT" sz="4000" spc="-10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4000" spc="-12" strike="noStrike">
                <a:solidFill>
                  <a:srgbClr val="000000"/>
                </a:solidFill>
                <a:latin typeface="Arial"/>
              </a:rPr>
              <a:t>PALLIATIVE: </a:t>
            </a:r>
            <a:r>
              <a:rPr b="0" lang="it-IT" sz="4000" spc="-1" strike="noStrike">
                <a:solidFill>
                  <a:srgbClr val="000000"/>
                </a:solidFill>
                <a:latin typeface="Arial"/>
              </a:rPr>
              <a:t>QUANDO</a:t>
            </a:r>
            <a:r>
              <a:rPr b="0" lang="it-IT" sz="4000" spc="-17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Arial"/>
              </a:rPr>
              <a:t>PROPORLE</a:t>
            </a:r>
            <a:r>
              <a:rPr b="0" lang="it-IT" sz="4000" spc="-16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4000" spc="-52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4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it-IT" sz="40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4000" spc="-23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4000" spc="-21" strike="noStrike">
                <a:solidFill>
                  <a:srgbClr val="000000"/>
                </a:solidFill>
                <a:latin typeface="Arial"/>
              </a:rPr>
              <a:t>CHI?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440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41" name="object 4"/>
          <p:cNvSpPr/>
          <p:nvPr/>
        </p:nvSpPr>
        <p:spPr>
          <a:xfrm>
            <a:off x="117000" y="1963440"/>
            <a:ext cx="8496720" cy="36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17604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Char char="-"/>
              <a:tabLst>
                <a:tab algn="l" pos="18864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progressivo</a:t>
            </a:r>
            <a:r>
              <a:rPr b="0" lang="it-IT" sz="2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decadimento</a:t>
            </a:r>
            <a:r>
              <a:rPr b="0" lang="it-IT" sz="2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funzionale</a:t>
            </a:r>
            <a:r>
              <a:rPr b="0" lang="it-IT" sz="2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(fisico</a:t>
            </a:r>
            <a:r>
              <a:rPr b="0" lang="it-IT" sz="2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mentale)</a:t>
            </a:r>
            <a:r>
              <a:rPr b="0" lang="it-IT" sz="2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dipendenza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nella</a:t>
            </a:r>
            <a:r>
              <a:rPr b="0" lang="it-IT" sz="2400" spc="-7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maggior</a:t>
            </a:r>
            <a:r>
              <a:rPr b="0" lang="it-IT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parte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delle</a:t>
            </a:r>
            <a:r>
              <a:rPr b="0" lang="it-IT" sz="2400" spc="-15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ADL</a:t>
            </a:r>
            <a:endParaRPr b="0" lang="it-IT" sz="2400" spc="-1" strike="noStrike">
              <a:latin typeface="Arial"/>
            </a:endParaRPr>
          </a:p>
          <a:p>
            <a:pPr marL="12600" indent="1760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18864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severi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sintomi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scompenso</a:t>
            </a:r>
            <a:r>
              <a:rPr b="0" lang="it-IT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scarsa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qualità</a:t>
            </a:r>
            <a:r>
              <a:rPr b="0" lang="it-IT" sz="24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vita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nonostante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terapia</a:t>
            </a:r>
            <a:r>
              <a:rPr b="0" lang="it-IT" sz="2400" spc="-8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farmacologica</a:t>
            </a:r>
            <a:r>
              <a:rPr b="0" lang="it-IT" sz="2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farmacologica</a:t>
            </a:r>
            <a:r>
              <a:rPr b="0" lang="it-IT" sz="2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ottimizzata</a:t>
            </a:r>
            <a:endParaRPr b="0" lang="it-IT" sz="2400" spc="-1" strike="noStrike">
              <a:latin typeface="Arial"/>
            </a:endParaRPr>
          </a:p>
          <a:p>
            <a:pPr marL="12600" indent="1760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18864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frequenti</a:t>
            </a:r>
            <a:r>
              <a:rPr b="0" lang="it-IT" sz="2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ricoveri</a:t>
            </a:r>
            <a:r>
              <a:rPr b="0" lang="it-IT" sz="2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ospedalieri</a:t>
            </a:r>
            <a:r>
              <a:rPr b="0" lang="it-IT" sz="24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altri</a:t>
            </a:r>
            <a:r>
              <a:rPr b="0" lang="it-IT" sz="2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importanti</a:t>
            </a:r>
            <a:r>
              <a:rPr b="0" lang="it-IT" sz="24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episodi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di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instabilizzazione</a:t>
            </a:r>
            <a:r>
              <a:rPr b="0" lang="it-IT" sz="2400" spc="-9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nonostante</a:t>
            </a:r>
            <a:r>
              <a:rPr b="0" lang="it-IT" sz="24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un</a:t>
            </a:r>
            <a:r>
              <a:rPr b="0" lang="it-IT" sz="2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trattamento</a:t>
            </a:r>
            <a:r>
              <a:rPr b="0" lang="it-IT" sz="2400" spc="-7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ottimale</a:t>
            </a:r>
            <a:endParaRPr b="0" lang="it-IT" sz="2400" spc="-1" strike="noStrike">
              <a:latin typeface="Arial"/>
            </a:endParaRPr>
          </a:p>
          <a:p>
            <a:pPr marL="12600" indent="1760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18864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trapianto</a:t>
            </a:r>
            <a:r>
              <a:rPr b="0" lang="it-IT" sz="24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cardiaco</a:t>
            </a:r>
            <a:r>
              <a:rPr b="0" lang="it-IT" sz="24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supporto</a:t>
            </a:r>
            <a:r>
              <a:rPr b="0" lang="it-IT" sz="24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circolatorio</a:t>
            </a:r>
            <a:r>
              <a:rPr b="0" lang="it-IT" sz="24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meccanico</a:t>
            </a:r>
            <a:r>
              <a:rPr b="0" lang="it-IT" sz="24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più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proponibile</a:t>
            </a:r>
            <a:endParaRPr b="0" lang="it-IT" sz="2400" spc="-1" strike="noStrike">
              <a:latin typeface="Arial"/>
            </a:endParaRPr>
          </a:p>
          <a:p>
            <a:pPr marL="188640" indent="-175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18864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cachessia</a:t>
            </a:r>
            <a:r>
              <a:rPr b="0" lang="it-IT" sz="2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cardiaca</a:t>
            </a:r>
            <a:endParaRPr b="0" lang="it-IT" sz="2400" spc="-1" strike="noStrike">
              <a:latin typeface="Arial"/>
            </a:endParaRPr>
          </a:p>
          <a:p>
            <a:pPr marL="188640" indent="-175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18864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giudica</a:t>
            </a:r>
            <a:r>
              <a:rPr b="0" lang="it-IT" sz="24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clinicamente</a:t>
            </a:r>
            <a:r>
              <a:rPr b="0" lang="it-IT" sz="24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che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</a:t>
            </a:r>
            <a:r>
              <a:rPr b="0" lang="it-IT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è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giunti</a:t>
            </a:r>
            <a:r>
              <a:rPr b="0" lang="it-IT" sz="24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fase</a:t>
            </a:r>
            <a:r>
              <a:rPr b="0" lang="it-IT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terminale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object 2"/>
          <p:cNvSpPr/>
          <p:nvPr/>
        </p:nvSpPr>
        <p:spPr>
          <a:xfrm>
            <a:off x="580680" y="-2520"/>
            <a:ext cx="8000640" cy="162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80600" bIns="0">
            <a:noAutofit/>
          </a:bodyPr>
          <a:p>
            <a:pPr marL="2516040">
              <a:lnSpc>
                <a:spcPct val="100000"/>
              </a:lnSpc>
              <a:spcBef>
                <a:spcPts val="99"/>
              </a:spcBef>
            </a:pPr>
            <a:r>
              <a:rPr b="0" lang="it-IT" sz="4400" spc="-97" strike="noStrike">
                <a:solidFill>
                  <a:srgbClr val="000000"/>
                </a:solidFill>
                <a:latin typeface="Calibri"/>
              </a:rPr>
              <a:t>NOTA</a:t>
            </a:r>
            <a:r>
              <a:rPr b="0" lang="it-IT" sz="4400" spc="-15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</a:rPr>
              <a:t>BENE!!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443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44" name="object 4"/>
          <p:cNvSpPr/>
          <p:nvPr/>
        </p:nvSpPr>
        <p:spPr>
          <a:xfrm>
            <a:off x="775440" y="2233080"/>
            <a:ext cx="7750800" cy="25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Prendere</a:t>
            </a:r>
            <a:r>
              <a:rPr b="0" lang="it-IT" sz="28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b="0" lang="it-IT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carico</a:t>
            </a:r>
            <a:r>
              <a:rPr b="0" lang="it-IT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globalmente</a:t>
            </a:r>
            <a:r>
              <a:rPr b="0" lang="it-IT" sz="28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il</a:t>
            </a:r>
            <a:r>
              <a:rPr b="0" lang="it-IT" sz="2800" spc="-6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paziente</a:t>
            </a:r>
            <a:r>
              <a:rPr b="0" lang="it-IT" sz="28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significa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che</a:t>
            </a:r>
            <a:r>
              <a:rPr b="0" lang="it-IT" sz="28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è</a:t>
            </a:r>
            <a:r>
              <a:rPr b="0" lang="it-IT" sz="28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possibile</a:t>
            </a:r>
            <a:r>
              <a:rPr b="0" lang="it-IT" sz="28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affidare</a:t>
            </a:r>
            <a:r>
              <a:rPr b="0" lang="it-IT" sz="28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ad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una</a:t>
            </a:r>
            <a:r>
              <a:rPr b="0" lang="it-IT" sz="28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sola</a:t>
            </a:r>
            <a:r>
              <a:rPr b="0" lang="it-IT" sz="28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persona</a:t>
            </a:r>
            <a:r>
              <a:rPr b="0" lang="it-IT" sz="28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ad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un</a:t>
            </a:r>
            <a:r>
              <a:rPr b="0" lang="it-IT" sz="28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solo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servizio</a:t>
            </a:r>
            <a:r>
              <a:rPr b="0" lang="it-IT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tutte</a:t>
            </a:r>
            <a:r>
              <a:rPr b="0" lang="it-IT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risposte</a:t>
            </a:r>
            <a:r>
              <a:rPr b="0" lang="it-IT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alle</a:t>
            </a:r>
            <a:r>
              <a:rPr b="0" lang="it-IT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richieste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assistenziali,</a:t>
            </a:r>
            <a:r>
              <a:rPr b="0" lang="it-IT" sz="28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ma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che</a:t>
            </a:r>
            <a:r>
              <a:rPr b="0" lang="it-IT" sz="28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ci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</a:t>
            </a:r>
            <a:r>
              <a:rPr b="0" lang="it-IT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deve</a:t>
            </a:r>
            <a:r>
              <a:rPr b="0" lang="it-IT" sz="28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rivolgere</a:t>
            </a:r>
            <a:r>
              <a:rPr b="0" lang="it-IT" sz="28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ad</a:t>
            </a:r>
            <a:r>
              <a:rPr b="0" lang="it-IT" sz="28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un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sistema organizzativo</a:t>
            </a:r>
            <a:r>
              <a:rPr b="0" lang="it-IT" sz="2800" spc="-6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che</a:t>
            </a:r>
            <a:r>
              <a:rPr b="0" lang="it-IT" sz="28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nella</a:t>
            </a:r>
            <a:r>
              <a:rPr b="0" lang="it-IT" sz="28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nostra</a:t>
            </a:r>
            <a:r>
              <a:rPr b="0" lang="it-IT" sz="2800" spc="-5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realtà</a:t>
            </a:r>
            <a:r>
              <a:rPr b="0" lang="it-IT" sz="28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ferrarese</a:t>
            </a:r>
            <a:r>
              <a:rPr b="0" lang="it-IT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è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rappresentato</a:t>
            </a:r>
            <a:r>
              <a:rPr b="0" lang="it-IT" sz="2800" spc="-8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dalla</a:t>
            </a:r>
            <a:r>
              <a:rPr b="0" lang="it-IT" sz="2800" spc="-8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«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rete</a:t>
            </a:r>
            <a:r>
              <a:rPr b="1" lang="it-IT" sz="2800" spc="-7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delle</a:t>
            </a:r>
            <a:r>
              <a:rPr b="1" lang="it-IT" sz="2800" spc="-72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cure</a:t>
            </a:r>
            <a:r>
              <a:rPr b="1" lang="it-IT" sz="2800" spc="-60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it-IT" sz="2800" spc="-12" strike="noStrike">
                <a:solidFill>
                  <a:srgbClr val="ff0000"/>
                </a:solidFill>
                <a:latin typeface="Times New Roman"/>
                <a:ea typeface="DejaVu Sans"/>
              </a:rPr>
              <a:t>palliative»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object 2"/>
          <p:cNvSpPr/>
          <p:nvPr/>
        </p:nvSpPr>
        <p:spPr>
          <a:xfrm>
            <a:off x="641520" y="465480"/>
            <a:ext cx="788472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RICORDA</a:t>
            </a:r>
            <a:r>
              <a:rPr b="0" lang="it-IT" sz="4400" spc="-11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CHE,</a:t>
            </a:r>
            <a:r>
              <a:rPr b="0" lang="it-IT" sz="4400" spc="-92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IN</a:t>
            </a:r>
            <a:r>
              <a:rPr b="0" lang="it-IT" sz="4400" spc="-97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LINEA</a:t>
            </a:r>
            <a:r>
              <a:rPr b="0" lang="it-IT" sz="4400" spc="-8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</a:rPr>
              <a:t>GENERALE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446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47" name="object 4"/>
          <p:cNvSpPr/>
          <p:nvPr/>
        </p:nvSpPr>
        <p:spPr>
          <a:xfrm>
            <a:off x="548280" y="1352160"/>
            <a:ext cx="7912800" cy="50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raccomandato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discutere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paziente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la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famiglia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prognosi,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delle</a:t>
            </a:r>
            <a:r>
              <a:rPr b="0" lang="it-IT" sz="32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modificazioni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dello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stato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funzionale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sopravvivenza</a:t>
            </a:r>
            <a:endParaRPr b="0" lang="it-IT" sz="32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  <a:tab algn="l" pos="84564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raccomandato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educare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paziente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i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famigliari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sulla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possibilità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formulare</a:t>
            </a:r>
            <a:r>
              <a:rPr b="0" lang="it-IT" sz="3200" spc="-12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scelte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fine</a:t>
            </a:r>
            <a:r>
              <a:rPr b="0" lang="it-IT" sz="3200" spc="-3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vita</a:t>
            </a:r>
            <a:endParaRPr b="0" lang="it-IT" sz="32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  <a:tab algn="l" pos="157428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utile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descrivere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possibilità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usufruire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dei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servizi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Cure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Palliative</a:t>
            </a:r>
            <a:r>
              <a:rPr b="0" lang="it-IT" sz="32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dell’Hospice, assicurando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sempre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una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rivalutazione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della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situazione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clinica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object 2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449" name="object 3"/>
          <p:cNvSpPr/>
          <p:nvPr/>
        </p:nvSpPr>
        <p:spPr>
          <a:xfrm>
            <a:off x="559080" y="1279080"/>
            <a:ext cx="8012880" cy="49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ymbol"/>
              <a:buChar char=""/>
              <a:tabLst>
                <a:tab algn="l" pos="354960"/>
                <a:tab algn="l" pos="444960"/>
                <a:tab algn="l" pos="277956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importante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garantire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continuità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delle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cure</a:t>
            </a:r>
            <a:r>
              <a:rPr b="0" lang="it-IT" sz="32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tra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vari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setting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assistenziali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(Ospedale, </a:t>
            </a:r>
            <a:r>
              <a:rPr b="0" lang="it-IT" sz="3200" spc="-35" strike="noStrike">
                <a:solidFill>
                  <a:srgbClr val="000000"/>
                </a:solidFill>
                <a:latin typeface="Calibri"/>
                <a:ea typeface="DejaVu Sans"/>
              </a:rPr>
              <a:t>Territorio,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Hospice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…)</a:t>
            </a:r>
            <a:endParaRPr b="0" lang="it-IT" sz="32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771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È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ovviamente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raccomandato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che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i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professionisti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prendono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carico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questi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pazienti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conoscano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principi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delle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cure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palliative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delle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cure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fine</a:t>
            </a:r>
            <a:r>
              <a:rPr b="0" lang="it-IT" sz="32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vita,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così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come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le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equipe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cure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palliative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conoscano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principi</a:t>
            </a:r>
            <a:r>
              <a:rPr b="0" lang="it-IT" sz="3200" spc="79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trattamento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dello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scompenso</a:t>
            </a:r>
            <a:r>
              <a:rPr b="0" lang="it-IT" sz="32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cardiaco</a:t>
            </a:r>
            <a:r>
              <a:rPr b="0" lang="it-IT" sz="32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nelle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varie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fasi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object 2" descr=""/>
          <p:cNvPicPr/>
          <p:nvPr/>
        </p:nvPicPr>
        <p:blipFill>
          <a:blip r:embed="rId1"/>
          <a:stretch/>
        </p:blipFill>
        <p:spPr>
          <a:xfrm>
            <a:off x="12600" y="3960"/>
            <a:ext cx="9143280" cy="6857280"/>
          </a:xfrm>
          <a:prstGeom prst="rect">
            <a:avLst/>
          </a:prstGeom>
          <a:ln w="0">
            <a:noFill/>
          </a:ln>
        </p:spPr>
      </p:pic>
      <p:grpSp>
        <p:nvGrpSpPr>
          <p:cNvPr id="451" name="object 3"/>
          <p:cNvGrpSpPr/>
          <p:nvPr/>
        </p:nvGrpSpPr>
        <p:grpSpPr>
          <a:xfrm>
            <a:off x="12600" y="3432960"/>
            <a:ext cx="9143280" cy="3323160"/>
            <a:chOff x="12600" y="3432960"/>
            <a:chExt cx="9143280" cy="3323160"/>
          </a:xfrm>
        </p:grpSpPr>
        <p:pic>
          <p:nvPicPr>
            <p:cNvPr id="452" name="object 4" descr=""/>
            <p:cNvPicPr/>
            <p:nvPr/>
          </p:nvPicPr>
          <p:blipFill>
            <a:blip r:embed="rId2"/>
            <a:stretch/>
          </p:blipFill>
          <p:spPr>
            <a:xfrm>
              <a:off x="12600" y="3432960"/>
              <a:ext cx="9143280" cy="3323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3" name="object 5"/>
            <p:cNvSpPr/>
            <p:nvPr/>
          </p:nvSpPr>
          <p:spPr>
            <a:xfrm>
              <a:off x="3851280" y="3782160"/>
              <a:ext cx="1444680" cy="527040"/>
            </a:xfrm>
            <a:custGeom>
              <a:avLst/>
              <a:gdLst/>
              <a:ahLst/>
              <a:rect l="l" t="t" r="r" b="b"/>
              <a:pathLst>
                <a:path w="1445260" h="527685">
                  <a:moveTo>
                    <a:pt x="1444752" y="522732"/>
                  </a:moveTo>
                  <a:lnTo>
                    <a:pt x="1444752" y="4572"/>
                  </a:lnTo>
                  <a:lnTo>
                    <a:pt x="1438656" y="0"/>
                  </a:lnTo>
                  <a:lnTo>
                    <a:pt x="6096" y="0"/>
                  </a:lnTo>
                  <a:lnTo>
                    <a:pt x="0" y="4572"/>
                  </a:lnTo>
                  <a:lnTo>
                    <a:pt x="0" y="522732"/>
                  </a:lnTo>
                  <a:lnTo>
                    <a:pt x="6096" y="527304"/>
                  </a:lnTo>
                  <a:lnTo>
                    <a:pt x="13716" y="527304"/>
                  </a:lnTo>
                  <a:lnTo>
                    <a:pt x="13716" y="24384"/>
                  </a:lnTo>
                  <a:lnTo>
                    <a:pt x="25908" y="12192"/>
                  </a:lnTo>
                  <a:lnTo>
                    <a:pt x="25908" y="24384"/>
                  </a:lnTo>
                  <a:lnTo>
                    <a:pt x="1418844" y="24384"/>
                  </a:lnTo>
                  <a:lnTo>
                    <a:pt x="1418844" y="12192"/>
                  </a:lnTo>
                  <a:lnTo>
                    <a:pt x="1432560" y="24384"/>
                  </a:lnTo>
                  <a:lnTo>
                    <a:pt x="1432560" y="527304"/>
                  </a:lnTo>
                  <a:lnTo>
                    <a:pt x="1438656" y="527304"/>
                  </a:lnTo>
                  <a:lnTo>
                    <a:pt x="1444752" y="522732"/>
                  </a:lnTo>
                  <a:close/>
                  <a:moveTo>
                    <a:pt x="25908" y="24384"/>
                  </a:moveTo>
                  <a:lnTo>
                    <a:pt x="25908" y="12192"/>
                  </a:lnTo>
                  <a:lnTo>
                    <a:pt x="13716" y="24384"/>
                  </a:lnTo>
                  <a:lnTo>
                    <a:pt x="25908" y="24384"/>
                  </a:lnTo>
                  <a:close/>
                  <a:moveTo>
                    <a:pt x="25908" y="502920"/>
                  </a:moveTo>
                  <a:lnTo>
                    <a:pt x="25908" y="24384"/>
                  </a:lnTo>
                  <a:lnTo>
                    <a:pt x="13716" y="24384"/>
                  </a:lnTo>
                  <a:lnTo>
                    <a:pt x="13716" y="502920"/>
                  </a:lnTo>
                  <a:lnTo>
                    <a:pt x="25908" y="502920"/>
                  </a:lnTo>
                  <a:close/>
                  <a:moveTo>
                    <a:pt x="1432560" y="502920"/>
                  </a:moveTo>
                  <a:lnTo>
                    <a:pt x="13716" y="502920"/>
                  </a:lnTo>
                  <a:lnTo>
                    <a:pt x="25908" y="515112"/>
                  </a:lnTo>
                  <a:lnTo>
                    <a:pt x="25908" y="527304"/>
                  </a:lnTo>
                  <a:lnTo>
                    <a:pt x="1418844" y="527304"/>
                  </a:lnTo>
                  <a:lnTo>
                    <a:pt x="1418844" y="515112"/>
                  </a:lnTo>
                  <a:lnTo>
                    <a:pt x="1432560" y="502920"/>
                  </a:lnTo>
                  <a:close/>
                  <a:moveTo>
                    <a:pt x="25908" y="527304"/>
                  </a:moveTo>
                  <a:lnTo>
                    <a:pt x="25908" y="515112"/>
                  </a:lnTo>
                  <a:lnTo>
                    <a:pt x="13716" y="502920"/>
                  </a:lnTo>
                  <a:lnTo>
                    <a:pt x="13716" y="527304"/>
                  </a:lnTo>
                  <a:lnTo>
                    <a:pt x="25908" y="527304"/>
                  </a:lnTo>
                  <a:close/>
                  <a:moveTo>
                    <a:pt x="1432560" y="24384"/>
                  </a:moveTo>
                  <a:lnTo>
                    <a:pt x="1418844" y="12192"/>
                  </a:lnTo>
                  <a:lnTo>
                    <a:pt x="1418844" y="24384"/>
                  </a:lnTo>
                  <a:lnTo>
                    <a:pt x="1432560" y="24384"/>
                  </a:lnTo>
                  <a:close/>
                  <a:moveTo>
                    <a:pt x="1432560" y="502920"/>
                  </a:moveTo>
                  <a:lnTo>
                    <a:pt x="1432560" y="24384"/>
                  </a:lnTo>
                  <a:lnTo>
                    <a:pt x="1418844" y="24384"/>
                  </a:lnTo>
                  <a:lnTo>
                    <a:pt x="1418844" y="502920"/>
                  </a:lnTo>
                  <a:lnTo>
                    <a:pt x="1432560" y="502920"/>
                  </a:lnTo>
                  <a:close/>
                  <a:moveTo>
                    <a:pt x="1432560" y="527304"/>
                  </a:moveTo>
                  <a:lnTo>
                    <a:pt x="1432560" y="502920"/>
                  </a:lnTo>
                  <a:lnTo>
                    <a:pt x="1418844" y="515112"/>
                  </a:lnTo>
                  <a:lnTo>
                    <a:pt x="1418844" y="527304"/>
                  </a:lnTo>
                  <a:lnTo>
                    <a:pt x="1432560" y="527304"/>
                  </a:lnTo>
                  <a:close/>
                </a:path>
              </a:pathLst>
            </a:custGeom>
            <a:solidFill>
              <a:srgbClr val="375d8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4" name="object 6"/>
          <p:cNvSpPr/>
          <p:nvPr/>
        </p:nvSpPr>
        <p:spPr>
          <a:xfrm>
            <a:off x="4288320" y="3880440"/>
            <a:ext cx="570240" cy="2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1800" spc="134" strike="noStrike">
                <a:solidFill>
                  <a:srgbClr val="000000"/>
                </a:solidFill>
                <a:latin typeface="Trebuchet MS"/>
                <a:ea typeface="DejaVu Sans"/>
              </a:rPr>
              <a:t>MMG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bject 2"/>
          <p:cNvSpPr/>
          <p:nvPr/>
        </p:nvSpPr>
        <p:spPr>
          <a:xfrm>
            <a:off x="580680" y="-2520"/>
            <a:ext cx="8000640" cy="162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80600" bIns="0">
            <a:noAutofit/>
          </a:bodyPr>
          <a:p>
            <a:pPr marL="731520">
              <a:lnSpc>
                <a:spcPct val="100000"/>
              </a:lnSpc>
              <a:spcBef>
                <a:spcPts val="99"/>
              </a:spcBef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DIMENSIONI</a:t>
            </a:r>
            <a:r>
              <a:rPr b="0" lang="it-IT" sz="4400" spc="-8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DEL</a:t>
            </a:r>
            <a:r>
              <a:rPr b="0" lang="it-IT" sz="4400" spc="-75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it-IT" sz="4400" spc="-12" strike="noStrike">
                <a:solidFill>
                  <a:srgbClr val="000000"/>
                </a:solidFill>
                <a:latin typeface="Calibri"/>
              </a:rPr>
              <a:t>PROBLEMA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170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171" name="object 4"/>
          <p:cNvSpPr/>
          <p:nvPr/>
        </p:nvSpPr>
        <p:spPr>
          <a:xfrm>
            <a:off x="540000" y="1735560"/>
            <a:ext cx="7904880" cy="26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21456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Char char="-"/>
              <a:tabLst>
                <a:tab algn="l" pos="227160"/>
                <a:tab algn="l" pos="233676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prevalenza</a:t>
            </a:r>
            <a:r>
              <a:rPr b="0" lang="it-IT" sz="3200" spc="-10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32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patologia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attesta</a:t>
            </a:r>
            <a:r>
              <a:rPr b="0" lang="it-IT" sz="32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attorno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</a:t>
            </a:r>
            <a:r>
              <a:rPr b="0" lang="it-IT" sz="32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2%,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circa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80</a:t>
            </a:r>
            <a:r>
              <a:rPr b="0" lang="it-IT" sz="32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000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nuovi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casi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incidenti</a:t>
            </a:r>
            <a:r>
              <a:rPr b="0" lang="it-IT" sz="32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26" strike="noStrike">
                <a:solidFill>
                  <a:srgbClr val="000000"/>
                </a:solidFill>
                <a:latin typeface="Calibri"/>
                <a:ea typeface="DejaVu Sans"/>
              </a:rPr>
              <a:t>per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anno</a:t>
            </a:r>
            <a:r>
              <a:rPr b="0" lang="it-IT" sz="32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</a:t>
            </a:r>
            <a:r>
              <a:rPr b="0" lang="it-IT" sz="32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Italia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(G</a:t>
            </a:r>
            <a:r>
              <a:rPr b="0" lang="it-IT" sz="32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Ital</a:t>
            </a:r>
            <a:r>
              <a:rPr b="0" lang="it-IT" sz="32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Cardiol</a:t>
            </a:r>
            <a:r>
              <a:rPr b="0" lang="it-IT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2014)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71"/>
              </a:spcBef>
              <a:tabLst>
                <a:tab algn="l" pos="227160"/>
                <a:tab algn="l" pos="2336760"/>
              </a:tabLst>
            </a:pP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227160"/>
              </a:tabLst>
            </a:pP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object 2"/>
          <p:cNvGrpSpPr/>
          <p:nvPr/>
        </p:nvGrpSpPr>
        <p:grpSpPr>
          <a:xfrm>
            <a:off x="12600" y="554400"/>
            <a:ext cx="9143280" cy="6306840"/>
            <a:chOff x="12600" y="554400"/>
            <a:chExt cx="9143280" cy="6306840"/>
          </a:xfrm>
        </p:grpSpPr>
        <p:pic>
          <p:nvPicPr>
            <p:cNvPr id="173" name="object 3" descr=""/>
            <p:cNvPicPr/>
            <p:nvPr/>
          </p:nvPicPr>
          <p:blipFill>
            <a:blip r:embed="rId1"/>
            <a:stretch/>
          </p:blipFill>
          <p:spPr>
            <a:xfrm>
              <a:off x="172440" y="554400"/>
              <a:ext cx="8876520" cy="2878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4" name="object 4" descr=""/>
            <p:cNvPicPr/>
            <p:nvPr/>
          </p:nvPicPr>
          <p:blipFill>
            <a:blip r:embed="rId2"/>
            <a:stretch/>
          </p:blipFill>
          <p:spPr>
            <a:xfrm>
              <a:off x="12600" y="3432960"/>
              <a:ext cx="9143280" cy="342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5" name="object 5" descr=""/>
            <p:cNvPicPr/>
            <p:nvPr/>
          </p:nvPicPr>
          <p:blipFill>
            <a:blip r:embed="rId3"/>
            <a:stretch/>
          </p:blipFill>
          <p:spPr>
            <a:xfrm>
              <a:off x="172440" y="3432960"/>
              <a:ext cx="8876520" cy="2350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6" name="object 6"/>
          <p:cNvSpPr/>
          <p:nvPr/>
        </p:nvSpPr>
        <p:spPr>
          <a:xfrm>
            <a:off x="709920" y="5971680"/>
            <a:ext cx="7475760" cy="2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Prevalenza</a:t>
            </a:r>
            <a:r>
              <a:rPr b="0" i="1" lang="it-IT" sz="1800" spc="9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(%)</a:t>
            </a:r>
            <a:r>
              <a:rPr b="0" i="1" lang="it-IT" sz="1800" spc="-3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lifetime</a:t>
            </a:r>
            <a:r>
              <a:rPr b="0" i="1" lang="it-IT" sz="180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i="1" lang="it-IT" sz="1800" spc="-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SC:</a:t>
            </a:r>
            <a:r>
              <a:rPr b="0" i="1" lang="it-IT" sz="1800" spc="-3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analisi</a:t>
            </a:r>
            <a:r>
              <a:rPr b="0" i="1" lang="it-IT" sz="180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</a:t>
            </a:r>
            <a:r>
              <a:rPr b="0" i="1" lang="it-IT" sz="180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sesso</a:t>
            </a:r>
            <a:r>
              <a:rPr b="0" i="1" lang="it-IT" sz="180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i="1" lang="it-IT" sz="1800" spc="-3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fasce</a:t>
            </a:r>
            <a:r>
              <a:rPr b="0" i="1" lang="it-IT" sz="1800" spc="-3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d’età</a:t>
            </a:r>
            <a:r>
              <a:rPr b="0" i="1" lang="it-IT" sz="180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(anno</a:t>
            </a:r>
            <a:r>
              <a:rPr b="0" i="1" lang="it-IT" sz="180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it-IT" sz="1800" spc="-12" strike="noStrike">
                <a:solidFill>
                  <a:srgbClr val="000000"/>
                </a:solidFill>
                <a:latin typeface="Arial"/>
                <a:ea typeface="DejaVu Sans"/>
              </a:rPr>
              <a:t>2013)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bject 2"/>
          <p:cNvSpPr/>
          <p:nvPr/>
        </p:nvSpPr>
        <p:spPr>
          <a:xfrm>
            <a:off x="1074240" y="461520"/>
            <a:ext cx="8645400" cy="115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2500" spc="-126" strike="noStrike">
                <a:solidFill>
                  <a:srgbClr val="ff0000"/>
                </a:solidFill>
                <a:latin typeface="Times New Roman"/>
              </a:rPr>
              <a:t>OBIETTIVI</a:t>
            </a:r>
            <a:r>
              <a:rPr b="0" lang="it-IT" sz="2500" spc="-290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it-IT" sz="2500" spc="-177" strike="noStrike">
                <a:solidFill>
                  <a:srgbClr val="ff0000"/>
                </a:solidFill>
                <a:latin typeface="Times New Roman"/>
              </a:rPr>
              <a:t>DEL</a:t>
            </a:r>
            <a:r>
              <a:rPr b="0" lang="it-IT" sz="2500" spc="-245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it-IT" sz="2500" spc="-126" strike="noStrike">
                <a:solidFill>
                  <a:srgbClr val="ff0000"/>
                </a:solidFill>
                <a:latin typeface="Times New Roman"/>
              </a:rPr>
              <a:t>PERCORSO</a:t>
            </a:r>
            <a:r>
              <a:rPr b="0" lang="it-IT" sz="2500" spc="-245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it-IT" sz="2500" spc="-97" strike="noStrike">
                <a:solidFill>
                  <a:srgbClr val="ff0000"/>
                </a:solidFill>
                <a:latin typeface="Times New Roman"/>
              </a:rPr>
              <a:t>ASSISTENZIALE</a:t>
            </a:r>
            <a:endParaRPr b="0" lang="it-IT" sz="2500" spc="-1" strike="noStrike">
              <a:latin typeface="Arial"/>
            </a:endParaRPr>
          </a:p>
        </p:txBody>
      </p:sp>
      <p:pic>
        <p:nvPicPr>
          <p:cNvPr id="178" name="object 3" descr=""/>
          <p:cNvPicPr/>
          <p:nvPr/>
        </p:nvPicPr>
        <p:blipFill>
          <a:blip r:embed="rId1"/>
          <a:stretch/>
        </p:blipFill>
        <p:spPr>
          <a:xfrm>
            <a:off x="12600" y="3432960"/>
            <a:ext cx="9143280" cy="3428280"/>
          </a:xfrm>
          <a:prstGeom prst="rect">
            <a:avLst/>
          </a:prstGeom>
          <a:ln w="0">
            <a:noFill/>
          </a:ln>
        </p:spPr>
      </p:pic>
      <p:sp>
        <p:nvSpPr>
          <p:cNvPr id="179" name="object 4"/>
          <p:cNvSpPr/>
          <p:nvPr/>
        </p:nvSpPr>
        <p:spPr>
          <a:xfrm>
            <a:off x="91080" y="1143360"/>
            <a:ext cx="8973000" cy="52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1)</a:t>
            </a:r>
            <a:r>
              <a:rPr b="0" lang="it-IT" sz="24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21" strike="noStrike">
                <a:solidFill>
                  <a:srgbClr val="000000"/>
                </a:solidFill>
                <a:latin typeface="Calibri"/>
                <a:ea typeface="DejaVu Sans"/>
              </a:rPr>
              <a:t>Prevenire/ritardare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240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comparsa</a:t>
            </a:r>
            <a:r>
              <a:rPr b="0" lang="it-IT" sz="24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2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2400" spc="-3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progressione</a:t>
            </a:r>
            <a:r>
              <a:rPr b="0" lang="it-IT" sz="2400" spc="-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della</a:t>
            </a:r>
            <a:r>
              <a:rPr b="0" lang="it-IT" sz="2400" spc="-3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disfunzione ventricolare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sinistra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quindi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dello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26" strike="noStrike">
                <a:solidFill>
                  <a:srgbClr val="000000"/>
                </a:solidFill>
                <a:latin typeface="Calibri"/>
                <a:ea typeface="DejaVu Sans"/>
              </a:rPr>
              <a:t>SC;</a:t>
            </a:r>
            <a:endParaRPr b="0" lang="it-IT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2)</a:t>
            </a:r>
            <a:r>
              <a:rPr b="0" lang="it-IT" sz="24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Garantire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una</a:t>
            </a:r>
            <a:r>
              <a:rPr b="0" lang="it-IT" sz="24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diagnosi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adeguata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pronta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ai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pazienti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sintomi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26" strike="noStrike">
                <a:solidFill>
                  <a:srgbClr val="000000"/>
                </a:solidFill>
                <a:latin typeface="Calibri"/>
                <a:ea typeface="DejaVu Sans"/>
              </a:rPr>
              <a:t>di SC;</a:t>
            </a:r>
            <a:endParaRPr b="0" lang="it-IT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3)</a:t>
            </a:r>
            <a:r>
              <a:rPr b="0" lang="it-IT" sz="24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Garantire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una</a:t>
            </a:r>
            <a:r>
              <a:rPr b="0" lang="it-IT" sz="24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terapia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basata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sulle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evidenze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ai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pazienti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diagnosi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2400" spc="-3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26" strike="noStrike">
                <a:solidFill>
                  <a:srgbClr val="000000"/>
                </a:solidFill>
                <a:latin typeface="Calibri"/>
                <a:ea typeface="DejaVu Sans"/>
              </a:rPr>
              <a:t>SC;</a:t>
            </a:r>
            <a:endParaRPr b="0" lang="it-IT" sz="2400" spc="-1" strike="noStrike">
              <a:latin typeface="Arial"/>
            </a:endParaRPr>
          </a:p>
          <a:p>
            <a:pPr marL="354960" indent="-3416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4)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Prevenire</a:t>
            </a:r>
            <a:r>
              <a:rPr b="0" lang="it-IT" sz="2400" spc="-2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le</a:t>
            </a:r>
            <a:r>
              <a:rPr b="0" lang="it-IT" sz="2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riacutizzazioni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ed</a:t>
            </a:r>
            <a:r>
              <a:rPr b="0" lang="it-IT" sz="2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2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ricoveri</a:t>
            </a:r>
            <a:r>
              <a:rPr b="0" lang="it-IT" sz="2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Ospedalieri;</a:t>
            </a:r>
            <a:endParaRPr b="0" lang="it-IT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5)Garantire</a:t>
            </a:r>
            <a:r>
              <a:rPr b="0" lang="it-IT" sz="24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assistenza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specifica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pazienti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patologie</a:t>
            </a:r>
            <a:r>
              <a:rPr b="0" lang="it-IT" sz="2400" spc="59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21" strike="noStrike">
                <a:solidFill>
                  <a:srgbClr val="000000"/>
                </a:solidFill>
                <a:latin typeface="Calibri"/>
                <a:ea typeface="DejaVu Sans"/>
              </a:rPr>
              <a:t>relativamente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rare</a:t>
            </a:r>
            <a:r>
              <a:rPr b="0" lang="it-IT" sz="2400" spc="-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come</a:t>
            </a:r>
            <a:r>
              <a:rPr b="0" lang="it-IT" sz="2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b="0" lang="it-IT" sz="24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cardiomiopatia</a:t>
            </a:r>
            <a:r>
              <a:rPr b="0" lang="it-IT" sz="24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ipertrofica</a:t>
            </a:r>
            <a:r>
              <a:rPr b="0" lang="it-IT" sz="24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2400" spc="-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l’ipertensione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arteriosa</a:t>
            </a:r>
            <a:r>
              <a:rPr b="0" lang="it-IT" sz="2400" spc="-11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polmonare</a:t>
            </a:r>
            <a:r>
              <a:rPr b="0" lang="it-IT" sz="2400" spc="-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32" strike="noStrike">
                <a:solidFill>
                  <a:srgbClr val="000000"/>
                </a:solidFill>
                <a:latin typeface="Calibri"/>
                <a:ea typeface="DejaVu Sans"/>
              </a:rPr>
              <a:t>pre-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capillare;</a:t>
            </a:r>
            <a:endParaRPr b="0" lang="it-IT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6)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Garantire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assistenza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specifica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al</a:t>
            </a:r>
            <a:r>
              <a:rPr b="0" lang="it-IT" sz="2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paziente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scompensato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anziano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52" strike="noStrike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fragile;</a:t>
            </a:r>
            <a:endParaRPr b="0" lang="it-IT" sz="2400" spc="-1" strike="noStrike">
              <a:latin typeface="Arial"/>
            </a:endParaRPr>
          </a:p>
          <a:p>
            <a:pPr marL="354960" indent="-3416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algn="l" pos="35496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7)</a:t>
            </a:r>
            <a:r>
              <a:rPr b="0" lang="it-IT" sz="2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Garantire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assistenza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di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tipo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palliativo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al</a:t>
            </a:r>
            <a:r>
              <a:rPr b="0" lang="it-IT" sz="2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paziente</a:t>
            </a:r>
            <a:r>
              <a:rPr b="0" lang="it-IT" sz="24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</a:t>
            </a:r>
            <a:r>
              <a:rPr b="0" lang="it-IT" sz="2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SC</a:t>
            </a:r>
            <a:r>
              <a:rPr b="0" lang="it-IT" sz="2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000000"/>
                </a:solidFill>
                <a:latin typeface="Calibri"/>
                <a:ea typeface="DejaVu Sans"/>
              </a:rPr>
              <a:t>terminale.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ject 2" descr=""/>
          <p:cNvPicPr/>
          <p:nvPr/>
        </p:nvPicPr>
        <p:blipFill>
          <a:blip r:embed="rId1"/>
          <a:stretch/>
        </p:blipFill>
        <p:spPr>
          <a:xfrm>
            <a:off x="12600" y="396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81" name="object 3"/>
          <p:cNvSpPr/>
          <p:nvPr/>
        </p:nvSpPr>
        <p:spPr>
          <a:xfrm>
            <a:off x="932400" y="1431720"/>
            <a:ext cx="344556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1" lang="it-IT" sz="2400" spc="-1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rischio</a:t>
            </a:r>
            <a:r>
              <a:rPr b="1" lang="it-IT" sz="2400" spc="-5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1" lang="it-IT" sz="2400" spc="-4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it-IT" sz="2400" spc="-12" strike="noStrike">
                <a:solidFill>
                  <a:srgbClr val="000000"/>
                </a:solidFill>
                <a:latin typeface="Arial"/>
                <a:ea typeface="DejaVu Sans"/>
              </a:rPr>
              <a:t>scompenso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82" name="object 4"/>
          <p:cNvSpPr/>
          <p:nvPr/>
        </p:nvSpPr>
        <p:spPr>
          <a:xfrm>
            <a:off x="2133360" y="457560"/>
            <a:ext cx="4784760" cy="115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noAutofit/>
          </a:bodyPr>
          <a:p>
            <a:pPr marL="12600" indent="767880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it-IT" sz="2500" spc="-35" strike="noStrike">
                <a:solidFill>
                  <a:srgbClr val="000000"/>
                </a:solidFill>
                <a:latin typeface="Georgia"/>
              </a:rPr>
              <a:t>ACC/AHA</a:t>
            </a:r>
            <a:r>
              <a:rPr b="0" lang="it-IT" sz="2500" spc="-97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it-IT" sz="2500" spc="60" strike="noStrike">
                <a:solidFill>
                  <a:srgbClr val="000000"/>
                </a:solidFill>
                <a:latin typeface="Georgia"/>
              </a:rPr>
              <a:t>Guidelines: </a:t>
            </a:r>
            <a:r>
              <a:rPr b="0" lang="it-IT" sz="2500" spc="46" strike="noStrike">
                <a:solidFill>
                  <a:srgbClr val="000000"/>
                </a:solidFill>
                <a:latin typeface="Georgia"/>
              </a:rPr>
              <a:t>Stadi</a:t>
            </a:r>
            <a:r>
              <a:rPr b="0" lang="it-IT" sz="2500" spc="-60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it-IT" sz="2500" spc="100" strike="noStrike">
                <a:solidFill>
                  <a:srgbClr val="000000"/>
                </a:solidFill>
                <a:latin typeface="Georgia"/>
              </a:rPr>
              <a:t>dello</a:t>
            </a:r>
            <a:r>
              <a:rPr b="0" lang="it-IT" sz="2500" spc="-2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it-IT" sz="2500" spc="75" strike="noStrike">
                <a:solidFill>
                  <a:srgbClr val="000000"/>
                </a:solidFill>
                <a:latin typeface="Georgia"/>
              </a:rPr>
              <a:t>Scompenso</a:t>
            </a:r>
            <a:r>
              <a:rPr b="0" lang="it-IT" sz="2500" spc="-4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it-IT" sz="2500" spc="46" strike="noStrike">
                <a:solidFill>
                  <a:srgbClr val="000000"/>
                </a:solidFill>
                <a:latin typeface="Georgia"/>
              </a:rPr>
              <a:t>Cardiaco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83" name="object 5"/>
          <p:cNvSpPr/>
          <p:nvPr/>
        </p:nvSpPr>
        <p:spPr>
          <a:xfrm>
            <a:off x="4920840" y="4551120"/>
            <a:ext cx="3138840" cy="9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Scompenso</a:t>
            </a:r>
            <a:r>
              <a:rPr b="1" lang="it-IT" sz="2400" spc="-1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it-IT" sz="2400" spc="-12" strike="noStrike">
                <a:solidFill>
                  <a:srgbClr val="000000"/>
                </a:solidFill>
                <a:latin typeface="Arial"/>
                <a:ea typeface="DejaVu Sans"/>
              </a:rPr>
              <a:t>Cardiaco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26"/>
              </a:spcBef>
            </a:pPr>
            <a:r>
              <a:rPr b="1" lang="it-IT" sz="2400" spc="-12" strike="noStrike">
                <a:solidFill>
                  <a:srgbClr val="000000"/>
                </a:solidFill>
                <a:latin typeface="Arial"/>
                <a:ea typeface="DejaVu Sans"/>
              </a:rPr>
              <a:t>conclamato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84" name="object 6"/>
          <p:cNvSpPr/>
          <p:nvPr/>
        </p:nvSpPr>
        <p:spPr>
          <a:xfrm>
            <a:off x="1010160" y="2153880"/>
            <a:ext cx="155880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3319"/>
              </a:lnSpc>
              <a:spcBef>
                <a:spcPts val="96"/>
              </a:spcBef>
            </a:pPr>
            <a:r>
              <a:rPr b="1" lang="it-IT" sz="2800" spc="-1" strike="noStrike">
                <a:solidFill>
                  <a:srgbClr val="ff0000"/>
                </a:solidFill>
                <a:latin typeface="Arial"/>
                <a:ea typeface="DejaVu Sans"/>
              </a:rPr>
              <a:t>Stadio</a:t>
            </a:r>
            <a:r>
              <a:rPr b="1" lang="it-IT" sz="2800" spc="-182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2800" spc="-52" strike="noStrike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ts val="2049"/>
              </a:lnSpc>
              <a:spcBef>
                <a:spcPts val="119"/>
              </a:spcBef>
            </a:pP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b="1" lang="it-IT" sz="1800" spc="-11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rischio</a:t>
            </a:r>
            <a:r>
              <a:rPr b="1" lang="it-IT" sz="1800" spc="-2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26" strike="noStrike">
                <a:solidFill>
                  <a:srgbClr val="ff0000"/>
                </a:solidFill>
                <a:latin typeface="Arial"/>
                <a:ea typeface="DejaVu Sans"/>
              </a:rPr>
              <a:t>di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SC</a:t>
            </a:r>
            <a:r>
              <a:rPr b="1" lang="it-IT" sz="1800" spc="-32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in</a:t>
            </a:r>
            <a:r>
              <a:rPr b="1" lang="it-IT" sz="1800" spc="-2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2" strike="noStrike">
                <a:solidFill>
                  <a:srgbClr val="ff0000"/>
                </a:solidFill>
                <a:latin typeface="Arial"/>
                <a:ea typeface="DejaVu Sans"/>
              </a:rPr>
              <a:t>assenza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di</a:t>
            </a:r>
            <a:r>
              <a:rPr b="1" lang="it-IT" sz="1800" spc="-35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2" strike="noStrike">
                <a:solidFill>
                  <a:srgbClr val="ff0000"/>
                </a:solidFill>
                <a:latin typeface="Arial"/>
                <a:ea typeface="DejaVu Sans"/>
              </a:rPr>
              <a:t>alterazioni strutturali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cardiache</a:t>
            </a:r>
            <a:r>
              <a:rPr b="1" lang="it-IT" sz="1800" spc="-55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52" strike="noStrike">
                <a:solidFill>
                  <a:srgbClr val="ff0000"/>
                </a:solidFill>
                <a:latin typeface="Arial"/>
                <a:ea typeface="DejaVu Sans"/>
              </a:rPr>
              <a:t>o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segni</a:t>
            </a:r>
            <a:r>
              <a:rPr b="1" lang="it-IT" sz="1800" spc="-46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di</a:t>
            </a:r>
            <a:r>
              <a:rPr b="1" lang="it-IT" sz="1800" spc="-26" strike="noStrike">
                <a:solidFill>
                  <a:srgbClr val="ff0000"/>
                </a:solidFill>
                <a:latin typeface="Arial"/>
                <a:ea typeface="DejaVu Sans"/>
              </a:rPr>
              <a:t> SC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5" name="object 7"/>
          <p:cNvSpPr/>
          <p:nvPr/>
        </p:nvSpPr>
        <p:spPr>
          <a:xfrm>
            <a:off x="2925720" y="2201040"/>
            <a:ext cx="1483920" cy="17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3319"/>
              </a:lnSpc>
              <a:spcBef>
                <a:spcPts val="96"/>
              </a:spcBef>
            </a:pPr>
            <a:r>
              <a:rPr b="1" lang="it-IT" sz="2800" spc="-1" strike="noStrike">
                <a:solidFill>
                  <a:srgbClr val="ff0000"/>
                </a:solidFill>
                <a:latin typeface="Arial"/>
                <a:ea typeface="DejaVu Sans"/>
              </a:rPr>
              <a:t>Stadio</a:t>
            </a:r>
            <a:r>
              <a:rPr b="1" lang="it-IT" sz="2800" spc="-72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2800" spc="-52" strike="noStrike">
                <a:solidFill>
                  <a:srgbClr val="ff0000"/>
                </a:solidFill>
                <a:latin typeface="Arial"/>
                <a:ea typeface="DejaVu Sans"/>
              </a:rPr>
              <a:t>B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ts val="2049"/>
              </a:lnSpc>
              <a:spcBef>
                <a:spcPts val="119"/>
              </a:spcBef>
            </a:pPr>
            <a:r>
              <a:rPr b="1" lang="it-IT" sz="1800" spc="-12" strike="noStrike">
                <a:solidFill>
                  <a:srgbClr val="ff0000"/>
                </a:solidFill>
                <a:latin typeface="Arial"/>
                <a:ea typeface="DejaVu Sans"/>
              </a:rPr>
              <a:t>Alterazioni cardiache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strutturali</a:t>
            </a:r>
            <a:r>
              <a:rPr b="1" lang="it-IT" sz="1800" spc="-66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26" strike="noStrike">
                <a:solidFill>
                  <a:srgbClr val="ff0000"/>
                </a:solidFill>
                <a:latin typeface="Arial"/>
                <a:ea typeface="DejaVu Sans"/>
              </a:rPr>
              <a:t>ma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in</a:t>
            </a:r>
            <a:r>
              <a:rPr b="1" lang="it-IT" sz="1800" spc="-46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assenza</a:t>
            </a:r>
            <a:r>
              <a:rPr b="1" lang="it-IT" sz="1800" spc="-12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26" strike="noStrike">
                <a:solidFill>
                  <a:srgbClr val="ff0000"/>
                </a:solidFill>
                <a:latin typeface="Arial"/>
                <a:ea typeface="DejaVu Sans"/>
              </a:rPr>
              <a:t>di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segni</a:t>
            </a:r>
            <a:r>
              <a:rPr b="1" lang="it-IT" sz="1800" spc="-46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di</a:t>
            </a:r>
            <a:r>
              <a:rPr b="1" lang="it-IT" sz="1800" spc="-26" strike="noStrike">
                <a:solidFill>
                  <a:srgbClr val="ff0000"/>
                </a:solidFill>
                <a:latin typeface="Arial"/>
                <a:ea typeface="DejaVu Sans"/>
              </a:rPr>
              <a:t> SC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6" name="object 8"/>
          <p:cNvSpPr/>
          <p:nvPr/>
        </p:nvSpPr>
        <p:spPr>
          <a:xfrm>
            <a:off x="4888800" y="2257560"/>
            <a:ext cx="146556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3319"/>
              </a:lnSpc>
              <a:spcBef>
                <a:spcPts val="96"/>
              </a:spcBef>
            </a:pPr>
            <a:r>
              <a:rPr b="1" lang="it-IT" sz="2800" spc="-1" strike="noStrike">
                <a:solidFill>
                  <a:srgbClr val="ff0000"/>
                </a:solidFill>
                <a:latin typeface="Arial"/>
                <a:ea typeface="DejaVu Sans"/>
              </a:rPr>
              <a:t>Stadio</a:t>
            </a:r>
            <a:r>
              <a:rPr b="1" lang="it-IT" sz="2800" spc="-72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2800" spc="-52" strike="noStrike">
                <a:solidFill>
                  <a:srgbClr val="ff0000"/>
                </a:solidFill>
                <a:latin typeface="Arial"/>
                <a:ea typeface="DejaVu Sans"/>
              </a:rPr>
              <a:t>C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ts val="2049"/>
              </a:lnSpc>
              <a:spcBef>
                <a:spcPts val="119"/>
              </a:spcBef>
            </a:pPr>
            <a:r>
              <a:rPr b="1" lang="it-IT" sz="1800" spc="-12" strike="noStrike">
                <a:solidFill>
                  <a:srgbClr val="ff0000"/>
                </a:solidFill>
                <a:latin typeface="Arial"/>
                <a:ea typeface="DejaVu Sans"/>
              </a:rPr>
              <a:t>Alterazioni strutturali cardiache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con</a:t>
            </a:r>
            <a:r>
              <a:rPr b="1" lang="it-IT" sz="1800" spc="-52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2" strike="noStrike">
                <a:solidFill>
                  <a:srgbClr val="ff0000"/>
                </a:solidFill>
                <a:latin typeface="Arial"/>
                <a:ea typeface="DejaVu Sans"/>
              </a:rPr>
              <a:t>segni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presenti</a:t>
            </a:r>
            <a:r>
              <a:rPr b="1" lang="it-IT" sz="1800" spc="-55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52" strike="noStrike">
                <a:solidFill>
                  <a:srgbClr val="ff0000"/>
                </a:solidFill>
                <a:latin typeface="Arial"/>
                <a:ea typeface="DejaVu Sans"/>
              </a:rPr>
              <a:t>o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passati</a:t>
            </a:r>
            <a:r>
              <a:rPr b="1" lang="it-IT" sz="1800" spc="-32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di</a:t>
            </a:r>
            <a:r>
              <a:rPr b="1" lang="it-IT" sz="1800" spc="-32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26" strike="noStrike">
                <a:solidFill>
                  <a:srgbClr val="ff0000"/>
                </a:solidFill>
                <a:latin typeface="Arial"/>
                <a:ea typeface="DejaVu Sans"/>
              </a:rPr>
              <a:t>SC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7" name="object 9"/>
          <p:cNvSpPr/>
          <p:nvPr/>
        </p:nvSpPr>
        <p:spPr>
          <a:xfrm>
            <a:off x="6848640" y="2254680"/>
            <a:ext cx="136656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3319"/>
              </a:lnSpc>
              <a:spcBef>
                <a:spcPts val="96"/>
              </a:spcBef>
            </a:pPr>
            <a:r>
              <a:rPr b="1" lang="it-IT" sz="2800" spc="-12" strike="noStrike">
                <a:solidFill>
                  <a:srgbClr val="ff0000"/>
                </a:solidFill>
                <a:latin typeface="Arial"/>
                <a:ea typeface="DejaVu Sans"/>
              </a:rPr>
              <a:t>StadioD</a:t>
            </a:r>
            <a:endParaRPr b="0" lang="it-IT" sz="2800" spc="-1" strike="noStrike">
              <a:latin typeface="Arial"/>
            </a:endParaRPr>
          </a:p>
          <a:p>
            <a:pPr marL="12600">
              <a:lnSpc>
                <a:spcPts val="2049"/>
              </a:lnSpc>
              <a:spcBef>
                <a:spcPts val="119"/>
              </a:spcBef>
            </a:pPr>
            <a:r>
              <a:rPr b="1" lang="it-IT" sz="1800" spc="-12" strike="noStrike">
                <a:solidFill>
                  <a:srgbClr val="ff0000"/>
                </a:solidFill>
                <a:latin typeface="Arial"/>
                <a:ea typeface="DejaVu Sans"/>
              </a:rPr>
              <a:t>Scompenso cardiaco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refrattario</a:t>
            </a:r>
            <a:r>
              <a:rPr b="1" lang="it-IT" sz="1800" spc="-55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52" strike="noStrike">
                <a:solidFill>
                  <a:srgbClr val="ff0000"/>
                </a:solidFill>
                <a:latin typeface="Arial"/>
                <a:ea typeface="DejaVu Sans"/>
              </a:rPr>
              <a:t>o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  <a:ea typeface="DejaVu Sans"/>
              </a:rPr>
              <a:t>che</a:t>
            </a:r>
            <a:r>
              <a:rPr b="1" lang="it-IT" sz="1800" spc="-35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it-IT" sz="1800" spc="-12" strike="noStrike">
                <a:solidFill>
                  <a:srgbClr val="ff0000"/>
                </a:solidFill>
                <a:latin typeface="Arial"/>
                <a:ea typeface="DejaVu Sans"/>
              </a:rPr>
              <a:t>richiede specifici interventi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bject 2"/>
          <p:cNvSpPr/>
          <p:nvPr/>
        </p:nvSpPr>
        <p:spPr>
          <a:xfrm>
            <a:off x="353160" y="2423520"/>
            <a:ext cx="1525680" cy="6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2000" spc="-12" strike="noStrike">
                <a:solidFill>
                  <a:srgbClr val="ffffff"/>
                </a:solidFill>
                <a:latin typeface="Arial"/>
                <a:ea typeface="DejaVu Sans"/>
              </a:rPr>
              <a:t>Hypertension Dyslipidemia</a:t>
            </a:r>
            <a:endParaRPr b="0" lang="it-IT" sz="2000" spc="-1" strike="noStrike">
              <a:latin typeface="Arial"/>
            </a:endParaRPr>
          </a:p>
        </p:txBody>
      </p:sp>
      <p:grpSp>
        <p:nvGrpSpPr>
          <p:cNvPr id="189" name="object 3"/>
          <p:cNvGrpSpPr/>
          <p:nvPr/>
        </p:nvGrpSpPr>
        <p:grpSpPr>
          <a:xfrm>
            <a:off x="6254640" y="2229120"/>
            <a:ext cx="999360" cy="1203480"/>
            <a:chOff x="6254640" y="2229120"/>
            <a:chExt cx="999360" cy="1203480"/>
          </a:xfrm>
        </p:grpSpPr>
        <p:sp>
          <p:nvSpPr>
            <p:cNvPr id="190" name="object 4"/>
            <p:cNvSpPr/>
            <p:nvPr/>
          </p:nvSpPr>
          <p:spPr>
            <a:xfrm>
              <a:off x="6265440" y="2238120"/>
              <a:ext cx="977760" cy="1194480"/>
            </a:xfrm>
            <a:custGeom>
              <a:avLst/>
              <a:gdLst/>
              <a:ahLst/>
              <a:rect l="l" t="t" r="r" b="b"/>
              <a:pathLst>
                <a:path w="978534" h="1195070">
                  <a:moveTo>
                    <a:pt x="978407" y="611123"/>
                  </a:moveTo>
                  <a:lnTo>
                    <a:pt x="976608" y="558278"/>
                  </a:lnTo>
                  <a:lnTo>
                    <a:pt x="971310" y="506703"/>
                  </a:lnTo>
                  <a:lnTo>
                    <a:pt x="962660" y="456580"/>
                  </a:lnTo>
                  <a:lnTo>
                    <a:pt x="950806" y="408090"/>
                  </a:lnTo>
                  <a:lnTo>
                    <a:pt x="935897" y="361414"/>
                  </a:lnTo>
                  <a:lnTo>
                    <a:pt x="918080" y="316734"/>
                  </a:lnTo>
                  <a:lnTo>
                    <a:pt x="897504" y="274232"/>
                  </a:lnTo>
                  <a:lnTo>
                    <a:pt x="874316" y="234087"/>
                  </a:lnTo>
                  <a:lnTo>
                    <a:pt x="848664" y="196482"/>
                  </a:lnTo>
                  <a:lnTo>
                    <a:pt x="820697" y="161598"/>
                  </a:lnTo>
                  <a:lnTo>
                    <a:pt x="790562" y="129616"/>
                  </a:lnTo>
                  <a:lnTo>
                    <a:pt x="758408" y="100718"/>
                  </a:lnTo>
                  <a:lnTo>
                    <a:pt x="724381" y="75085"/>
                  </a:lnTo>
                  <a:lnTo>
                    <a:pt x="688631" y="52897"/>
                  </a:lnTo>
                  <a:lnTo>
                    <a:pt x="651305" y="34338"/>
                  </a:lnTo>
                  <a:lnTo>
                    <a:pt x="612551" y="19587"/>
                  </a:lnTo>
                  <a:lnTo>
                    <a:pt x="572518" y="8826"/>
                  </a:lnTo>
                  <a:lnTo>
                    <a:pt x="531353" y="2236"/>
                  </a:lnTo>
                  <a:lnTo>
                    <a:pt x="489203" y="0"/>
                  </a:lnTo>
                  <a:lnTo>
                    <a:pt x="446838" y="2236"/>
                  </a:lnTo>
                  <a:lnTo>
                    <a:pt x="405504" y="8826"/>
                  </a:lnTo>
                  <a:lnTo>
                    <a:pt x="365344" y="19587"/>
                  </a:lnTo>
                  <a:lnTo>
                    <a:pt x="326502" y="34338"/>
                  </a:lnTo>
                  <a:lnTo>
                    <a:pt x="289123" y="52897"/>
                  </a:lnTo>
                  <a:lnTo>
                    <a:pt x="253350" y="75085"/>
                  </a:lnTo>
                  <a:lnTo>
                    <a:pt x="219328" y="100718"/>
                  </a:lnTo>
                  <a:lnTo>
                    <a:pt x="187200" y="129616"/>
                  </a:lnTo>
                  <a:lnTo>
                    <a:pt x="157110" y="161598"/>
                  </a:lnTo>
                  <a:lnTo>
                    <a:pt x="129203" y="196482"/>
                  </a:lnTo>
                  <a:lnTo>
                    <a:pt x="103622" y="234087"/>
                  </a:lnTo>
                  <a:lnTo>
                    <a:pt x="80511" y="274232"/>
                  </a:lnTo>
                  <a:lnTo>
                    <a:pt x="60015" y="316734"/>
                  </a:lnTo>
                  <a:lnTo>
                    <a:pt x="42277" y="361414"/>
                  </a:lnTo>
                  <a:lnTo>
                    <a:pt x="27441" y="408090"/>
                  </a:lnTo>
                  <a:lnTo>
                    <a:pt x="15651" y="456580"/>
                  </a:lnTo>
                  <a:lnTo>
                    <a:pt x="7052" y="506703"/>
                  </a:lnTo>
                  <a:lnTo>
                    <a:pt x="1787" y="558278"/>
                  </a:lnTo>
                  <a:lnTo>
                    <a:pt x="0" y="611123"/>
                  </a:lnTo>
                  <a:lnTo>
                    <a:pt x="1787" y="663741"/>
                  </a:lnTo>
                  <a:lnTo>
                    <a:pt x="7052" y="715111"/>
                  </a:lnTo>
                  <a:lnTo>
                    <a:pt x="15651" y="765053"/>
                  </a:lnTo>
                  <a:lnTo>
                    <a:pt x="27441" y="813383"/>
                  </a:lnTo>
                  <a:lnTo>
                    <a:pt x="42277" y="859918"/>
                  </a:lnTo>
                  <a:lnTo>
                    <a:pt x="60015" y="904477"/>
                  </a:lnTo>
                  <a:lnTo>
                    <a:pt x="80511" y="946875"/>
                  </a:lnTo>
                  <a:lnTo>
                    <a:pt x="103622" y="986932"/>
                  </a:lnTo>
                  <a:lnTo>
                    <a:pt x="129203" y="1024463"/>
                  </a:lnTo>
                  <a:lnTo>
                    <a:pt x="157110" y="1059287"/>
                  </a:lnTo>
                  <a:lnTo>
                    <a:pt x="187200" y="1091221"/>
                  </a:lnTo>
                  <a:lnTo>
                    <a:pt x="219328" y="1120081"/>
                  </a:lnTo>
                  <a:lnTo>
                    <a:pt x="253350" y="1145686"/>
                  </a:lnTo>
                  <a:lnTo>
                    <a:pt x="289123" y="1167853"/>
                  </a:lnTo>
                  <a:lnTo>
                    <a:pt x="326502" y="1186400"/>
                  </a:lnTo>
                  <a:lnTo>
                    <a:pt x="348675" y="1194815"/>
                  </a:lnTo>
                  <a:lnTo>
                    <a:pt x="629183" y="1194815"/>
                  </a:lnTo>
                  <a:lnTo>
                    <a:pt x="688631" y="1167853"/>
                  </a:lnTo>
                  <a:lnTo>
                    <a:pt x="724381" y="1145686"/>
                  </a:lnTo>
                  <a:lnTo>
                    <a:pt x="758408" y="1120081"/>
                  </a:lnTo>
                  <a:lnTo>
                    <a:pt x="790562" y="1091221"/>
                  </a:lnTo>
                  <a:lnTo>
                    <a:pt x="820697" y="1059287"/>
                  </a:lnTo>
                  <a:lnTo>
                    <a:pt x="848664" y="1024463"/>
                  </a:lnTo>
                  <a:lnTo>
                    <a:pt x="874316" y="986932"/>
                  </a:lnTo>
                  <a:lnTo>
                    <a:pt x="897504" y="946875"/>
                  </a:lnTo>
                  <a:lnTo>
                    <a:pt x="918080" y="904477"/>
                  </a:lnTo>
                  <a:lnTo>
                    <a:pt x="935897" y="859918"/>
                  </a:lnTo>
                  <a:lnTo>
                    <a:pt x="950806" y="813383"/>
                  </a:lnTo>
                  <a:lnTo>
                    <a:pt x="962660" y="765053"/>
                  </a:lnTo>
                  <a:lnTo>
                    <a:pt x="971310" y="715111"/>
                  </a:lnTo>
                  <a:lnTo>
                    <a:pt x="976608" y="663741"/>
                  </a:lnTo>
                  <a:lnTo>
                    <a:pt x="978407" y="611123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object 5"/>
            <p:cNvSpPr/>
            <p:nvPr/>
          </p:nvSpPr>
          <p:spPr>
            <a:xfrm>
              <a:off x="6254640" y="2229120"/>
              <a:ext cx="999360" cy="1203120"/>
            </a:xfrm>
            <a:custGeom>
              <a:avLst/>
              <a:gdLst/>
              <a:ahLst/>
              <a:rect l="l" t="t" r="r" b="b"/>
              <a:pathLst>
                <a:path w="1000125" h="1203960">
                  <a:moveTo>
                    <a:pt x="999743" y="620267"/>
                  </a:moveTo>
                  <a:lnTo>
                    <a:pt x="996695" y="556259"/>
                  </a:lnTo>
                  <a:lnTo>
                    <a:pt x="989075" y="495299"/>
                  </a:lnTo>
                  <a:lnTo>
                    <a:pt x="976883" y="435863"/>
                  </a:lnTo>
                  <a:lnTo>
                    <a:pt x="960119" y="379475"/>
                  </a:lnTo>
                  <a:lnTo>
                    <a:pt x="938783" y="324611"/>
                  </a:lnTo>
                  <a:lnTo>
                    <a:pt x="914399" y="274319"/>
                  </a:lnTo>
                  <a:lnTo>
                    <a:pt x="885443" y="225551"/>
                  </a:lnTo>
                  <a:lnTo>
                    <a:pt x="853439" y="181355"/>
                  </a:lnTo>
                  <a:lnTo>
                    <a:pt x="818387" y="141731"/>
                  </a:lnTo>
                  <a:lnTo>
                    <a:pt x="758951" y="89915"/>
                  </a:lnTo>
                  <a:lnTo>
                    <a:pt x="716279" y="60959"/>
                  </a:lnTo>
                  <a:lnTo>
                    <a:pt x="649223" y="27431"/>
                  </a:lnTo>
                  <a:lnTo>
                    <a:pt x="600455" y="12191"/>
                  </a:lnTo>
                  <a:lnTo>
                    <a:pt x="550163" y="3047"/>
                  </a:lnTo>
                  <a:lnTo>
                    <a:pt x="525779" y="0"/>
                  </a:lnTo>
                  <a:lnTo>
                    <a:pt x="473963" y="0"/>
                  </a:lnTo>
                  <a:lnTo>
                    <a:pt x="448055" y="3047"/>
                  </a:lnTo>
                  <a:lnTo>
                    <a:pt x="423671" y="7619"/>
                  </a:lnTo>
                  <a:lnTo>
                    <a:pt x="397763" y="12191"/>
                  </a:lnTo>
                  <a:lnTo>
                    <a:pt x="374903" y="19811"/>
                  </a:lnTo>
                  <a:lnTo>
                    <a:pt x="350519" y="27431"/>
                  </a:lnTo>
                  <a:lnTo>
                    <a:pt x="304799" y="48767"/>
                  </a:lnTo>
                  <a:lnTo>
                    <a:pt x="260603" y="74675"/>
                  </a:lnTo>
                  <a:lnTo>
                    <a:pt x="199643" y="123443"/>
                  </a:lnTo>
                  <a:lnTo>
                    <a:pt x="163067" y="161543"/>
                  </a:lnTo>
                  <a:lnTo>
                    <a:pt x="129539" y="204215"/>
                  </a:lnTo>
                  <a:lnTo>
                    <a:pt x="99059" y="249935"/>
                  </a:lnTo>
                  <a:lnTo>
                    <a:pt x="71627" y="298703"/>
                  </a:lnTo>
                  <a:lnTo>
                    <a:pt x="60959" y="324611"/>
                  </a:lnTo>
                  <a:lnTo>
                    <a:pt x="48767" y="352043"/>
                  </a:lnTo>
                  <a:lnTo>
                    <a:pt x="30479" y="406907"/>
                  </a:lnTo>
                  <a:lnTo>
                    <a:pt x="16763" y="464819"/>
                  </a:lnTo>
                  <a:lnTo>
                    <a:pt x="6095" y="525779"/>
                  </a:lnTo>
                  <a:lnTo>
                    <a:pt x="0" y="620267"/>
                  </a:lnTo>
                  <a:lnTo>
                    <a:pt x="3047" y="682751"/>
                  </a:lnTo>
                  <a:lnTo>
                    <a:pt x="6095" y="714755"/>
                  </a:lnTo>
                  <a:lnTo>
                    <a:pt x="10667" y="743711"/>
                  </a:lnTo>
                  <a:lnTo>
                    <a:pt x="16763" y="774191"/>
                  </a:lnTo>
                  <a:lnTo>
                    <a:pt x="19811" y="788669"/>
                  </a:lnTo>
                  <a:lnTo>
                    <a:pt x="19811" y="588263"/>
                  </a:lnTo>
                  <a:lnTo>
                    <a:pt x="22859" y="557783"/>
                  </a:lnTo>
                  <a:lnTo>
                    <a:pt x="28955" y="498347"/>
                  </a:lnTo>
                  <a:lnTo>
                    <a:pt x="41147" y="440435"/>
                  </a:lnTo>
                  <a:lnTo>
                    <a:pt x="67055" y="358139"/>
                  </a:lnTo>
                  <a:lnTo>
                    <a:pt x="102107" y="283463"/>
                  </a:lnTo>
                  <a:lnTo>
                    <a:pt x="129539" y="236219"/>
                  </a:lnTo>
                  <a:lnTo>
                    <a:pt x="161543" y="193547"/>
                  </a:lnTo>
                  <a:lnTo>
                    <a:pt x="195071" y="155447"/>
                  </a:lnTo>
                  <a:lnTo>
                    <a:pt x="231647" y="120395"/>
                  </a:lnTo>
                  <a:lnTo>
                    <a:pt x="271271" y="91439"/>
                  </a:lnTo>
                  <a:lnTo>
                    <a:pt x="313943" y="65531"/>
                  </a:lnTo>
                  <a:lnTo>
                    <a:pt x="358139" y="45719"/>
                  </a:lnTo>
                  <a:lnTo>
                    <a:pt x="403859" y="30479"/>
                  </a:lnTo>
                  <a:lnTo>
                    <a:pt x="451103" y="21335"/>
                  </a:lnTo>
                  <a:lnTo>
                    <a:pt x="499871" y="18287"/>
                  </a:lnTo>
                  <a:lnTo>
                    <a:pt x="548639" y="21335"/>
                  </a:lnTo>
                  <a:lnTo>
                    <a:pt x="595883" y="30479"/>
                  </a:lnTo>
                  <a:lnTo>
                    <a:pt x="641603" y="45719"/>
                  </a:lnTo>
                  <a:lnTo>
                    <a:pt x="685799" y="65531"/>
                  </a:lnTo>
                  <a:lnTo>
                    <a:pt x="728471" y="91439"/>
                  </a:lnTo>
                  <a:lnTo>
                    <a:pt x="768095" y="120395"/>
                  </a:lnTo>
                  <a:lnTo>
                    <a:pt x="804671" y="155447"/>
                  </a:lnTo>
                  <a:lnTo>
                    <a:pt x="838199" y="193547"/>
                  </a:lnTo>
                  <a:lnTo>
                    <a:pt x="870203" y="236219"/>
                  </a:lnTo>
                  <a:lnTo>
                    <a:pt x="897635" y="283463"/>
                  </a:lnTo>
                  <a:lnTo>
                    <a:pt x="922019" y="332231"/>
                  </a:lnTo>
                  <a:lnTo>
                    <a:pt x="950975" y="413003"/>
                  </a:lnTo>
                  <a:lnTo>
                    <a:pt x="970787" y="498347"/>
                  </a:lnTo>
                  <a:lnTo>
                    <a:pt x="979931" y="588263"/>
                  </a:lnTo>
                  <a:lnTo>
                    <a:pt x="979931" y="788669"/>
                  </a:lnTo>
                  <a:lnTo>
                    <a:pt x="982979" y="774191"/>
                  </a:lnTo>
                  <a:lnTo>
                    <a:pt x="989075" y="743711"/>
                  </a:lnTo>
                  <a:lnTo>
                    <a:pt x="993647" y="713231"/>
                  </a:lnTo>
                  <a:lnTo>
                    <a:pt x="996695" y="682751"/>
                  </a:lnTo>
                  <a:lnTo>
                    <a:pt x="999743" y="620267"/>
                  </a:lnTo>
                  <a:close/>
                  <a:moveTo>
                    <a:pt x="385571" y="1203959"/>
                  </a:moveTo>
                  <a:lnTo>
                    <a:pt x="335279" y="1184147"/>
                  </a:lnTo>
                  <a:lnTo>
                    <a:pt x="271271" y="1149095"/>
                  </a:lnTo>
                  <a:lnTo>
                    <a:pt x="231647" y="1118615"/>
                  </a:lnTo>
                  <a:lnTo>
                    <a:pt x="176783" y="1065275"/>
                  </a:lnTo>
                  <a:lnTo>
                    <a:pt x="161543" y="1045463"/>
                  </a:lnTo>
                  <a:lnTo>
                    <a:pt x="144779" y="1024127"/>
                  </a:lnTo>
                  <a:lnTo>
                    <a:pt x="115823" y="979931"/>
                  </a:lnTo>
                  <a:lnTo>
                    <a:pt x="77723" y="906779"/>
                  </a:lnTo>
                  <a:lnTo>
                    <a:pt x="48767" y="826007"/>
                  </a:lnTo>
                  <a:lnTo>
                    <a:pt x="28955" y="740663"/>
                  </a:lnTo>
                  <a:lnTo>
                    <a:pt x="21335" y="681227"/>
                  </a:lnTo>
                  <a:lnTo>
                    <a:pt x="19811" y="650747"/>
                  </a:lnTo>
                  <a:lnTo>
                    <a:pt x="19811" y="788669"/>
                  </a:lnTo>
                  <a:lnTo>
                    <a:pt x="30479" y="832103"/>
                  </a:lnTo>
                  <a:lnTo>
                    <a:pt x="48767" y="888491"/>
                  </a:lnTo>
                  <a:lnTo>
                    <a:pt x="85343" y="966215"/>
                  </a:lnTo>
                  <a:lnTo>
                    <a:pt x="129539" y="1036319"/>
                  </a:lnTo>
                  <a:lnTo>
                    <a:pt x="163067" y="1077467"/>
                  </a:lnTo>
                  <a:lnTo>
                    <a:pt x="201167" y="1115567"/>
                  </a:lnTo>
                  <a:lnTo>
                    <a:pt x="219455" y="1133855"/>
                  </a:lnTo>
                  <a:lnTo>
                    <a:pt x="240791" y="1149095"/>
                  </a:lnTo>
                  <a:lnTo>
                    <a:pt x="260603" y="1164335"/>
                  </a:lnTo>
                  <a:lnTo>
                    <a:pt x="283463" y="1178051"/>
                  </a:lnTo>
                  <a:lnTo>
                    <a:pt x="304799" y="1190243"/>
                  </a:lnTo>
                  <a:lnTo>
                    <a:pt x="327659" y="1202435"/>
                  </a:lnTo>
                  <a:lnTo>
                    <a:pt x="331469" y="1203959"/>
                  </a:lnTo>
                  <a:lnTo>
                    <a:pt x="385571" y="1203959"/>
                  </a:lnTo>
                  <a:close/>
                  <a:moveTo>
                    <a:pt x="979931" y="788669"/>
                  </a:moveTo>
                  <a:lnTo>
                    <a:pt x="979931" y="650747"/>
                  </a:lnTo>
                  <a:lnTo>
                    <a:pt x="970787" y="740663"/>
                  </a:lnTo>
                  <a:lnTo>
                    <a:pt x="964691" y="771143"/>
                  </a:lnTo>
                  <a:lnTo>
                    <a:pt x="950975" y="827531"/>
                  </a:lnTo>
                  <a:lnTo>
                    <a:pt x="932687" y="880871"/>
                  </a:lnTo>
                  <a:lnTo>
                    <a:pt x="909827" y="932687"/>
                  </a:lnTo>
                  <a:lnTo>
                    <a:pt x="870203" y="1002791"/>
                  </a:lnTo>
                  <a:lnTo>
                    <a:pt x="838199" y="1045463"/>
                  </a:lnTo>
                  <a:lnTo>
                    <a:pt x="804671" y="1083563"/>
                  </a:lnTo>
                  <a:lnTo>
                    <a:pt x="766571" y="1118615"/>
                  </a:lnTo>
                  <a:lnTo>
                    <a:pt x="726947" y="1149095"/>
                  </a:lnTo>
                  <a:lnTo>
                    <a:pt x="685799" y="1173479"/>
                  </a:lnTo>
                  <a:lnTo>
                    <a:pt x="618743" y="1202435"/>
                  </a:lnTo>
                  <a:lnTo>
                    <a:pt x="613028" y="1203959"/>
                  </a:lnTo>
                  <a:lnTo>
                    <a:pt x="665552" y="1203959"/>
                  </a:lnTo>
                  <a:lnTo>
                    <a:pt x="717803" y="1178051"/>
                  </a:lnTo>
                  <a:lnTo>
                    <a:pt x="758951" y="1149095"/>
                  </a:lnTo>
                  <a:lnTo>
                    <a:pt x="800099" y="1115567"/>
                  </a:lnTo>
                  <a:lnTo>
                    <a:pt x="836675" y="1077467"/>
                  </a:lnTo>
                  <a:lnTo>
                    <a:pt x="870203" y="1036319"/>
                  </a:lnTo>
                  <a:lnTo>
                    <a:pt x="900683" y="989075"/>
                  </a:lnTo>
                  <a:lnTo>
                    <a:pt x="926591" y="940307"/>
                  </a:lnTo>
                  <a:lnTo>
                    <a:pt x="960119" y="859535"/>
                  </a:lnTo>
                  <a:lnTo>
                    <a:pt x="976883" y="803147"/>
                  </a:lnTo>
                  <a:lnTo>
                    <a:pt x="979931" y="78866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2" name="object 6"/>
          <p:cNvSpPr/>
          <p:nvPr/>
        </p:nvSpPr>
        <p:spPr>
          <a:xfrm>
            <a:off x="6563520" y="2644560"/>
            <a:ext cx="43056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2400" spc="-26" strike="noStrike">
                <a:solidFill>
                  <a:srgbClr val="000000"/>
                </a:solidFill>
                <a:latin typeface="Arial"/>
                <a:ea typeface="DejaVu Sans"/>
              </a:rPr>
              <a:t>HF</a:t>
            </a:r>
            <a:endParaRPr b="0" lang="it-IT" sz="2400" spc="-1" strike="noStrike">
              <a:latin typeface="Arial"/>
            </a:endParaRPr>
          </a:p>
        </p:txBody>
      </p:sp>
      <p:grpSp>
        <p:nvGrpSpPr>
          <p:cNvPr id="193" name="object 7"/>
          <p:cNvGrpSpPr/>
          <p:nvPr/>
        </p:nvGrpSpPr>
        <p:grpSpPr>
          <a:xfrm>
            <a:off x="1667520" y="916920"/>
            <a:ext cx="4685400" cy="2516040"/>
            <a:chOff x="1667520" y="916920"/>
            <a:chExt cx="4685400" cy="2516040"/>
          </a:xfrm>
        </p:grpSpPr>
        <p:sp>
          <p:nvSpPr>
            <p:cNvPr id="194" name="object 8"/>
            <p:cNvSpPr/>
            <p:nvPr/>
          </p:nvSpPr>
          <p:spPr>
            <a:xfrm>
              <a:off x="5687640" y="1598040"/>
              <a:ext cx="665280" cy="1834560"/>
            </a:xfrm>
            <a:custGeom>
              <a:avLst/>
              <a:gdLst/>
              <a:ahLst/>
              <a:rect l="l" t="t" r="r" b="b"/>
              <a:pathLst>
                <a:path w="666114" h="1835150">
                  <a:moveTo>
                    <a:pt x="665988" y="1728216"/>
                  </a:moveTo>
                  <a:lnTo>
                    <a:pt x="339102" y="1834896"/>
                  </a:lnTo>
                  <a:lnTo>
                    <a:pt x="629678" y="1834896"/>
                  </a:lnTo>
                  <a:lnTo>
                    <a:pt x="665988" y="1728216"/>
                  </a:lnTo>
                  <a:close/>
                  <a:moveTo>
                    <a:pt x="665988" y="661416"/>
                  </a:moveTo>
                  <a:lnTo>
                    <a:pt x="542544" y="297180"/>
                  </a:lnTo>
                  <a:lnTo>
                    <a:pt x="462127" y="378612"/>
                  </a:lnTo>
                  <a:lnTo>
                    <a:pt x="80772" y="0"/>
                  </a:lnTo>
                  <a:lnTo>
                    <a:pt x="0" y="80772"/>
                  </a:lnTo>
                  <a:lnTo>
                    <a:pt x="381876" y="459892"/>
                  </a:lnTo>
                  <a:lnTo>
                    <a:pt x="301752" y="541020"/>
                  </a:lnTo>
                  <a:lnTo>
                    <a:pt x="502920" y="607517"/>
                  </a:lnTo>
                  <a:lnTo>
                    <a:pt x="665988" y="66141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object 9"/>
            <p:cNvSpPr/>
            <p:nvPr/>
          </p:nvSpPr>
          <p:spPr>
            <a:xfrm>
              <a:off x="2459880" y="3274560"/>
              <a:ext cx="961200" cy="158040"/>
            </a:xfrm>
            <a:custGeom>
              <a:avLst/>
              <a:gdLst/>
              <a:ahLst/>
              <a:rect l="l" t="t" r="r" b="b"/>
              <a:pathLst>
                <a:path w="962025" h="158750">
                  <a:moveTo>
                    <a:pt x="0" y="0"/>
                  </a:moveTo>
                  <a:lnTo>
                    <a:pt x="0" y="158495"/>
                  </a:lnTo>
                  <a:lnTo>
                    <a:pt x="961643" y="158495"/>
                  </a:lnTo>
                  <a:lnTo>
                    <a:pt x="9616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object 10"/>
            <p:cNvSpPr/>
            <p:nvPr/>
          </p:nvSpPr>
          <p:spPr>
            <a:xfrm>
              <a:off x="1667520" y="1672920"/>
              <a:ext cx="1762560" cy="1759680"/>
            </a:xfrm>
            <a:custGeom>
              <a:avLst/>
              <a:gdLst/>
              <a:ahLst/>
              <a:rect l="l" t="t" r="r" b="b"/>
              <a:pathLst>
                <a:path w="1763395" h="1760220">
                  <a:moveTo>
                    <a:pt x="329463" y="1760220"/>
                  </a:moveTo>
                  <a:lnTo>
                    <a:pt x="79248" y="1511808"/>
                  </a:lnTo>
                  <a:lnTo>
                    <a:pt x="0" y="1594104"/>
                  </a:lnTo>
                  <a:lnTo>
                    <a:pt x="167322" y="1760220"/>
                  </a:lnTo>
                  <a:lnTo>
                    <a:pt x="329463" y="1760220"/>
                  </a:lnTo>
                  <a:close/>
                  <a:moveTo>
                    <a:pt x="664464" y="0"/>
                  </a:moveTo>
                  <a:lnTo>
                    <a:pt x="300228" y="120396"/>
                  </a:lnTo>
                  <a:lnTo>
                    <a:pt x="381355" y="202031"/>
                  </a:lnTo>
                  <a:lnTo>
                    <a:pt x="0" y="580644"/>
                  </a:lnTo>
                  <a:lnTo>
                    <a:pt x="79248" y="661416"/>
                  </a:lnTo>
                  <a:lnTo>
                    <a:pt x="461797" y="282994"/>
                  </a:lnTo>
                  <a:lnTo>
                    <a:pt x="502920" y="324358"/>
                  </a:lnTo>
                  <a:lnTo>
                    <a:pt x="542544" y="364236"/>
                  </a:lnTo>
                  <a:lnTo>
                    <a:pt x="664464" y="0"/>
                  </a:lnTo>
                  <a:close/>
                  <a:moveTo>
                    <a:pt x="1330452" y="1338072"/>
                  </a:moveTo>
                  <a:lnTo>
                    <a:pt x="1266444" y="1338072"/>
                  </a:lnTo>
                  <a:lnTo>
                    <a:pt x="1266444" y="672084"/>
                  </a:lnTo>
                  <a:lnTo>
                    <a:pt x="1202436" y="672084"/>
                  </a:lnTo>
                  <a:lnTo>
                    <a:pt x="1202436" y="1338072"/>
                  </a:lnTo>
                  <a:lnTo>
                    <a:pt x="1139952" y="1338072"/>
                  </a:lnTo>
                  <a:lnTo>
                    <a:pt x="1202436" y="1464043"/>
                  </a:lnTo>
                  <a:lnTo>
                    <a:pt x="1234440" y="1528572"/>
                  </a:lnTo>
                  <a:lnTo>
                    <a:pt x="1266444" y="1465072"/>
                  </a:lnTo>
                  <a:lnTo>
                    <a:pt x="1330452" y="1338072"/>
                  </a:lnTo>
                  <a:close/>
                  <a:moveTo>
                    <a:pt x="1763268" y="1592580"/>
                  </a:moveTo>
                  <a:lnTo>
                    <a:pt x="781812" y="1592580"/>
                  </a:lnTo>
                  <a:lnTo>
                    <a:pt x="781812" y="1760220"/>
                  </a:lnTo>
                  <a:lnTo>
                    <a:pt x="792480" y="1760220"/>
                  </a:lnTo>
                  <a:lnTo>
                    <a:pt x="801624" y="1760220"/>
                  </a:lnTo>
                  <a:lnTo>
                    <a:pt x="801624" y="1612392"/>
                  </a:lnTo>
                  <a:lnTo>
                    <a:pt x="1744980" y="1612392"/>
                  </a:lnTo>
                  <a:lnTo>
                    <a:pt x="1744980" y="1760220"/>
                  </a:lnTo>
                  <a:lnTo>
                    <a:pt x="1754124" y="1760220"/>
                  </a:lnTo>
                  <a:lnTo>
                    <a:pt x="1763268" y="1760220"/>
                  </a:lnTo>
                  <a:lnTo>
                    <a:pt x="1763268" y="159258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object 11"/>
            <p:cNvSpPr/>
            <p:nvPr/>
          </p:nvSpPr>
          <p:spPr>
            <a:xfrm>
              <a:off x="4228200" y="2651400"/>
              <a:ext cx="1368360" cy="781560"/>
            </a:xfrm>
            <a:custGeom>
              <a:avLst/>
              <a:gdLst/>
              <a:ahLst/>
              <a:rect l="l" t="t" r="r" b="b"/>
              <a:pathLst>
                <a:path w="1369060" h="782320">
                  <a:moveTo>
                    <a:pt x="1368938" y="781811"/>
                  </a:moveTo>
                  <a:lnTo>
                    <a:pt x="1354804" y="709866"/>
                  </a:lnTo>
                  <a:lnTo>
                    <a:pt x="1342214" y="658930"/>
                  </a:lnTo>
                  <a:lnTo>
                    <a:pt x="1327891" y="609270"/>
                  </a:lnTo>
                  <a:lnTo>
                    <a:pt x="1311888" y="560966"/>
                  </a:lnTo>
                  <a:lnTo>
                    <a:pt x="1294259" y="514095"/>
                  </a:lnTo>
                  <a:lnTo>
                    <a:pt x="1275059" y="468739"/>
                  </a:lnTo>
                  <a:lnTo>
                    <a:pt x="1254341" y="424976"/>
                  </a:lnTo>
                  <a:lnTo>
                    <a:pt x="1232161" y="382885"/>
                  </a:lnTo>
                  <a:lnTo>
                    <a:pt x="1208572" y="342546"/>
                  </a:lnTo>
                  <a:lnTo>
                    <a:pt x="1183628" y="304037"/>
                  </a:lnTo>
                  <a:lnTo>
                    <a:pt x="1157383" y="267439"/>
                  </a:lnTo>
                  <a:lnTo>
                    <a:pt x="1129893" y="232830"/>
                  </a:lnTo>
                  <a:lnTo>
                    <a:pt x="1101210" y="200290"/>
                  </a:lnTo>
                  <a:lnTo>
                    <a:pt x="1071389" y="169897"/>
                  </a:lnTo>
                  <a:lnTo>
                    <a:pt x="1040485" y="141731"/>
                  </a:lnTo>
                  <a:lnTo>
                    <a:pt x="1008551" y="115872"/>
                  </a:lnTo>
                  <a:lnTo>
                    <a:pt x="975641" y="92399"/>
                  </a:lnTo>
                  <a:lnTo>
                    <a:pt x="941811" y="71390"/>
                  </a:lnTo>
                  <a:lnTo>
                    <a:pt x="907113" y="52925"/>
                  </a:lnTo>
                  <a:lnTo>
                    <a:pt x="871603" y="37083"/>
                  </a:lnTo>
                  <a:lnTo>
                    <a:pt x="835334" y="23945"/>
                  </a:lnTo>
                  <a:lnTo>
                    <a:pt x="798361" y="13587"/>
                  </a:lnTo>
                  <a:lnTo>
                    <a:pt x="760737" y="6091"/>
                  </a:lnTo>
                  <a:lnTo>
                    <a:pt x="722517" y="1536"/>
                  </a:lnTo>
                  <a:lnTo>
                    <a:pt x="683756" y="0"/>
                  </a:lnTo>
                  <a:lnTo>
                    <a:pt x="644999" y="1536"/>
                  </a:lnTo>
                  <a:lnTo>
                    <a:pt x="606794" y="6091"/>
                  </a:lnTo>
                  <a:lnTo>
                    <a:pt x="569194" y="13587"/>
                  </a:lnTo>
                  <a:lnTo>
                    <a:pt x="532252" y="23945"/>
                  </a:lnTo>
                  <a:lnTo>
                    <a:pt x="496022" y="37083"/>
                  </a:lnTo>
                  <a:lnTo>
                    <a:pt x="460557" y="52925"/>
                  </a:lnTo>
                  <a:lnTo>
                    <a:pt x="425911" y="71390"/>
                  </a:lnTo>
                  <a:lnTo>
                    <a:pt x="392138" y="92399"/>
                  </a:lnTo>
                  <a:lnTo>
                    <a:pt x="359290" y="115872"/>
                  </a:lnTo>
                  <a:lnTo>
                    <a:pt x="327422" y="141731"/>
                  </a:lnTo>
                  <a:lnTo>
                    <a:pt x="296587" y="169897"/>
                  </a:lnTo>
                  <a:lnTo>
                    <a:pt x="266838" y="200290"/>
                  </a:lnTo>
                  <a:lnTo>
                    <a:pt x="238230" y="232830"/>
                  </a:lnTo>
                  <a:lnTo>
                    <a:pt x="210814" y="267439"/>
                  </a:lnTo>
                  <a:lnTo>
                    <a:pt x="184646" y="304037"/>
                  </a:lnTo>
                  <a:lnTo>
                    <a:pt x="159778" y="342546"/>
                  </a:lnTo>
                  <a:lnTo>
                    <a:pt x="136264" y="382885"/>
                  </a:lnTo>
                  <a:lnTo>
                    <a:pt x="114158" y="424976"/>
                  </a:lnTo>
                  <a:lnTo>
                    <a:pt x="93513" y="468739"/>
                  </a:lnTo>
                  <a:lnTo>
                    <a:pt x="74382" y="514095"/>
                  </a:lnTo>
                  <a:lnTo>
                    <a:pt x="56819" y="560966"/>
                  </a:lnTo>
                  <a:lnTo>
                    <a:pt x="40878" y="609270"/>
                  </a:lnTo>
                  <a:lnTo>
                    <a:pt x="26611" y="658930"/>
                  </a:lnTo>
                  <a:lnTo>
                    <a:pt x="14074" y="709866"/>
                  </a:lnTo>
                  <a:lnTo>
                    <a:pt x="3318" y="761999"/>
                  </a:lnTo>
                  <a:lnTo>
                    <a:pt x="0" y="781811"/>
                  </a:lnTo>
                  <a:lnTo>
                    <a:pt x="1368938" y="781811"/>
                  </a:lnTo>
                  <a:close/>
                </a:path>
              </a:pathLst>
            </a:custGeom>
            <a:solidFill>
              <a:srgbClr val="7ffff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object 12"/>
            <p:cNvSpPr/>
            <p:nvPr/>
          </p:nvSpPr>
          <p:spPr>
            <a:xfrm>
              <a:off x="4218120" y="2642040"/>
              <a:ext cx="1388160" cy="790560"/>
            </a:xfrm>
            <a:custGeom>
              <a:avLst/>
              <a:gdLst/>
              <a:ahLst/>
              <a:rect l="l" t="t" r="r" b="b"/>
              <a:pathLst>
                <a:path w="1388745" h="791210">
                  <a:moveTo>
                    <a:pt x="1388456" y="790955"/>
                  </a:moveTo>
                  <a:lnTo>
                    <a:pt x="1378388" y="736091"/>
                  </a:lnTo>
                  <a:lnTo>
                    <a:pt x="1367720" y="687323"/>
                  </a:lnTo>
                  <a:lnTo>
                    <a:pt x="1340288" y="592835"/>
                  </a:lnTo>
                  <a:lnTo>
                    <a:pt x="1306760" y="504443"/>
                  </a:lnTo>
                  <a:lnTo>
                    <a:pt x="1288472" y="461771"/>
                  </a:lnTo>
                  <a:lnTo>
                    <a:pt x="1268660" y="420623"/>
                  </a:lnTo>
                  <a:lnTo>
                    <a:pt x="1247324" y="380999"/>
                  </a:lnTo>
                  <a:lnTo>
                    <a:pt x="1201604" y="307847"/>
                  </a:lnTo>
                  <a:lnTo>
                    <a:pt x="1177220" y="272795"/>
                  </a:lnTo>
                  <a:lnTo>
                    <a:pt x="1151312" y="239267"/>
                  </a:lnTo>
                  <a:lnTo>
                    <a:pt x="1123880" y="208787"/>
                  </a:lnTo>
                  <a:lnTo>
                    <a:pt x="1096448" y="179831"/>
                  </a:lnTo>
                  <a:lnTo>
                    <a:pt x="1067492" y="152399"/>
                  </a:lnTo>
                  <a:lnTo>
                    <a:pt x="1037012" y="126491"/>
                  </a:lnTo>
                  <a:lnTo>
                    <a:pt x="1005008" y="103631"/>
                  </a:lnTo>
                  <a:lnTo>
                    <a:pt x="924236" y="54863"/>
                  </a:lnTo>
                  <a:lnTo>
                    <a:pt x="873944" y="33527"/>
                  </a:lnTo>
                  <a:lnTo>
                    <a:pt x="857180" y="25907"/>
                  </a:lnTo>
                  <a:lnTo>
                    <a:pt x="838892" y="21335"/>
                  </a:lnTo>
                  <a:lnTo>
                    <a:pt x="822128" y="16763"/>
                  </a:lnTo>
                  <a:lnTo>
                    <a:pt x="785552" y="7619"/>
                  </a:lnTo>
                  <a:lnTo>
                    <a:pt x="767264" y="4571"/>
                  </a:lnTo>
                  <a:lnTo>
                    <a:pt x="712400" y="0"/>
                  </a:lnTo>
                  <a:lnTo>
                    <a:pt x="675824" y="0"/>
                  </a:lnTo>
                  <a:lnTo>
                    <a:pt x="620960" y="4571"/>
                  </a:lnTo>
                  <a:lnTo>
                    <a:pt x="566096" y="16763"/>
                  </a:lnTo>
                  <a:lnTo>
                    <a:pt x="497516" y="39623"/>
                  </a:lnTo>
                  <a:lnTo>
                    <a:pt x="413696" y="82295"/>
                  </a:lnTo>
                  <a:lnTo>
                    <a:pt x="381692" y="103631"/>
                  </a:lnTo>
                  <a:lnTo>
                    <a:pt x="320732" y="152399"/>
                  </a:lnTo>
                  <a:lnTo>
                    <a:pt x="291776" y="179831"/>
                  </a:lnTo>
                  <a:lnTo>
                    <a:pt x="264344" y="208787"/>
                  </a:lnTo>
                  <a:lnTo>
                    <a:pt x="236912" y="240791"/>
                  </a:lnTo>
                  <a:lnTo>
                    <a:pt x="211004" y="272795"/>
                  </a:lnTo>
                  <a:lnTo>
                    <a:pt x="186620" y="307847"/>
                  </a:lnTo>
                  <a:lnTo>
                    <a:pt x="163760" y="344423"/>
                  </a:lnTo>
                  <a:lnTo>
                    <a:pt x="140900" y="382523"/>
                  </a:lnTo>
                  <a:lnTo>
                    <a:pt x="119564" y="422147"/>
                  </a:lnTo>
                  <a:lnTo>
                    <a:pt x="99752" y="463295"/>
                  </a:lnTo>
                  <a:lnTo>
                    <a:pt x="81464" y="504443"/>
                  </a:lnTo>
                  <a:lnTo>
                    <a:pt x="64700" y="548639"/>
                  </a:lnTo>
                  <a:lnTo>
                    <a:pt x="47936" y="594359"/>
                  </a:lnTo>
                  <a:lnTo>
                    <a:pt x="34220" y="640079"/>
                  </a:lnTo>
                  <a:lnTo>
                    <a:pt x="9836" y="736091"/>
                  </a:lnTo>
                  <a:lnTo>
                    <a:pt x="692" y="786383"/>
                  </a:lnTo>
                  <a:lnTo>
                    <a:pt x="0" y="790955"/>
                  </a:lnTo>
                  <a:lnTo>
                    <a:pt x="18742" y="790955"/>
                  </a:lnTo>
                  <a:lnTo>
                    <a:pt x="18980" y="789431"/>
                  </a:lnTo>
                  <a:lnTo>
                    <a:pt x="28124" y="739139"/>
                  </a:lnTo>
                  <a:lnTo>
                    <a:pt x="52508" y="644651"/>
                  </a:lnTo>
                  <a:lnTo>
                    <a:pt x="66224" y="598931"/>
                  </a:lnTo>
                  <a:lnTo>
                    <a:pt x="81464" y="554735"/>
                  </a:lnTo>
                  <a:lnTo>
                    <a:pt x="98228" y="512063"/>
                  </a:lnTo>
                  <a:lnTo>
                    <a:pt x="116516" y="470915"/>
                  </a:lnTo>
                  <a:lnTo>
                    <a:pt x="136328" y="429767"/>
                  </a:lnTo>
                  <a:lnTo>
                    <a:pt x="179000" y="353567"/>
                  </a:lnTo>
                  <a:lnTo>
                    <a:pt x="203384" y="318515"/>
                  </a:lnTo>
                  <a:lnTo>
                    <a:pt x="226244" y="283463"/>
                  </a:lnTo>
                  <a:lnTo>
                    <a:pt x="252152" y="251459"/>
                  </a:lnTo>
                  <a:lnTo>
                    <a:pt x="278060" y="220979"/>
                  </a:lnTo>
                  <a:lnTo>
                    <a:pt x="305492" y="193547"/>
                  </a:lnTo>
                  <a:lnTo>
                    <a:pt x="334448" y="166115"/>
                  </a:lnTo>
                  <a:lnTo>
                    <a:pt x="393884" y="118871"/>
                  </a:lnTo>
                  <a:lnTo>
                    <a:pt x="456368" y="80771"/>
                  </a:lnTo>
                  <a:lnTo>
                    <a:pt x="471608" y="71627"/>
                  </a:lnTo>
                  <a:lnTo>
                    <a:pt x="488372" y="64007"/>
                  </a:lnTo>
                  <a:lnTo>
                    <a:pt x="505136" y="57911"/>
                  </a:lnTo>
                  <a:lnTo>
                    <a:pt x="521900" y="50291"/>
                  </a:lnTo>
                  <a:lnTo>
                    <a:pt x="538664" y="44195"/>
                  </a:lnTo>
                  <a:lnTo>
                    <a:pt x="588956" y="30479"/>
                  </a:lnTo>
                  <a:lnTo>
                    <a:pt x="605720" y="27431"/>
                  </a:lnTo>
                  <a:lnTo>
                    <a:pt x="624008" y="24383"/>
                  </a:lnTo>
                  <a:lnTo>
                    <a:pt x="640772" y="21335"/>
                  </a:lnTo>
                  <a:lnTo>
                    <a:pt x="675824" y="18414"/>
                  </a:lnTo>
                  <a:lnTo>
                    <a:pt x="712400" y="18287"/>
                  </a:lnTo>
                  <a:lnTo>
                    <a:pt x="730688" y="19811"/>
                  </a:lnTo>
                  <a:lnTo>
                    <a:pt x="799268" y="30479"/>
                  </a:lnTo>
                  <a:lnTo>
                    <a:pt x="851084" y="44195"/>
                  </a:lnTo>
                  <a:lnTo>
                    <a:pt x="884612" y="57911"/>
                  </a:lnTo>
                  <a:lnTo>
                    <a:pt x="899852" y="64007"/>
                  </a:lnTo>
                  <a:lnTo>
                    <a:pt x="963860" y="99059"/>
                  </a:lnTo>
                  <a:lnTo>
                    <a:pt x="1024820" y="141731"/>
                  </a:lnTo>
                  <a:lnTo>
                    <a:pt x="1082732" y="193547"/>
                  </a:lnTo>
                  <a:lnTo>
                    <a:pt x="1110164" y="222503"/>
                  </a:lnTo>
                  <a:lnTo>
                    <a:pt x="1136072" y="251459"/>
                  </a:lnTo>
                  <a:lnTo>
                    <a:pt x="1161980" y="284987"/>
                  </a:lnTo>
                  <a:lnTo>
                    <a:pt x="1186364" y="318515"/>
                  </a:lnTo>
                  <a:lnTo>
                    <a:pt x="1209224" y="353567"/>
                  </a:lnTo>
                  <a:lnTo>
                    <a:pt x="1251896" y="429767"/>
                  </a:lnTo>
                  <a:lnTo>
                    <a:pt x="1271708" y="470915"/>
                  </a:lnTo>
                  <a:lnTo>
                    <a:pt x="1289996" y="512063"/>
                  </a:lnTo>
                  <a:lnTo>
                    <a:pt x="1306760" y="554735"/>
                  </a:lnTo>
                  <a:lnTo>
                    <a:pt x="1322000" y="600455"/>
                  </a:lnTo>
                  <a:lnTo>
                    <a:pt x="1335716" y="644651"/>
                  </a:lnTo>
                  <a:lnTo>
                    <a:pt x="1360100" y="740663"/>
                  </a:lnTo>
                  <a:lnTo>
                    <a:pt x="1369244" y="789431"/>
                  </a:lnTo>
                  <a:lnTo>
                    <a:pt x="1369482" y="790955"/>
                  </a:lnTo>
                  <a:lnTo>
                    <a:pt x="1388456" y="79095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object 13"/>
            <p:cNvSpPr/>
            <p:nvPr/>
          </p:nvSpPr>
          <p:spPr>
            <a:xfrm>
              <a:off x="4206600" y="927720"/>
              <a:ext cx="1412280" cy="2073960"/>
            </a:xfrm>
            <a:custGeom>
              <a:avLst/>
              <a:gdLst/>
              <a:ahLst/>
              <a:rect l="l" t="t" r="r" b="b"/>
              <a:pathLst>
                <a:path w="1412875" h="2074545">
                  <a:moveTo>
                    <a:pt x="1412748" y="1036326"/>
                  </a:moveTo>
                  <a:lnTo>
                    <a:pt x="1411700" y="979402"/>
                  </a:lnTo>
                  <a:lnTo>
                    <a:pt x="1408593" y="923289"/>
                  </a:lnTo>
                  <a:lnTo>
                    <a:pt x="1403482" y="868064"/>
                  </a:lnTo>
                  <a:lnTo>
                    <a:pt x="1396419" y="813806"/>
                  </a:lnTo>
                  <a:lnTo>
                    <a:pt x="1387460" y="760594"/>
                  </a:lnTo>
                  <a:lnTo>
                    <a:pt x="1376659" y="708506"/>
                  </a:lnTo>
                  <a:lnTo>
                    <a:pt x="1364070" y="657622"/>
                  </a:lnTo>
                  <a:lnTo>
                    <a:pt x="1349747" y="608019"/>
                  </a:lnTo>
                  <a:lnTo>
                    <a:pt x="1333743" y="559776"/>
                  </a:lnTo>
                  <a:lnTo>
                    <a:pt x="1316115" y="512971"/>
                  </a:lnTo>
                  <a:lnTo>
                    <a:pt x="1296915" y="467684"/>
                  </a:lnTo>
                  <a:lnTo>
                    <a:pt x="1276197" y="423992"/>
                  </a:lnTo>
                  <a:lnTo>
                    <a:pt x="1254017" y="381975"/>
                  </a:lnTo>
                  <a:lnTo>
                    <a:pt x="1230427" y="341711"/>
                  </a:lnTo>
                  <a:lnTo>
                    <a:pt x="1205484" y="303279"/>
                  </a:lnTo>
                  <a:lnTo>
                    <a:pt x="1179239" y="266756"/>
                  </a:lnTo>
                  <a:lnTo>
                    <a:pt x="1151748" y="232222"/>
                  </a:lnTo>
                  <a:lnTo>
                    <a:pt x="1123066" y="199755"/>
                  </a:lnTo>
                  <a:lnTo>
                    <a:pt x="1093245" y="169434"/>
                  </a:lnTo>
                  <a:lnTo>
                    <a:pt x="1062340" y="141338"/>
                  </a:lnTo>
                  <a:lnTo>
                    <a:pt x="1030406" y="115544"/>
                  </a:lnTo>
                  <a:lnTo>
                    <a:pt x="997497" y="92132"/>
                  </a:lnTo>
                  <a:lnTo>
                    <a:pt x="963666" y="71180"/>
                  </a:lnTo>
                  <a:lnTo>
                    <a:pt x="928969" y="52767"/>
                  </a:lnTo>
                  <a:lnTo>
                    <a:pt x="893459" y="36971"/>
                  </a:lnTo>
                  <a:lnTo>
                    <a:pt x="857190" y="23871"/>
                  </a:lnTo>
                  <a:lnTo>
                    <a:pt x="820216" y="13545"/>
                  </a:lnTo>
                  <a:lnTo>
                    <a:pt x="782593" y="6072"/>
                  </a:lnTo>
                  <a:lnTo>
                    <a:pt x="744373" y="1531"/>
                  </a:lnTo>
                  <a:lnTo>
                    <a:pt x="705612" y="0"/>
                  </a:lnTo>
                  <a:lnTo>
                    <a:pt x="666855" y="1531"/>
                  </a:lnTo>
                  <a:lnTo>
                    <a:pt x="628650" y="6072"/>
                  </a:lnTo>
                  <a:lnTo>
                    <a:pt x="591049" y="13545"/>
                  </a:lnTo>
                  <a:lnTo>
                    <a:pt x="554107" y="23871"/>
                  </a:lnTo>
                  <a:lnTo>
                    <a:pt x="517877" y="36971"/>
                  </a:lnTo>
                  <a:lnTo>
                    <a:pt x="482413" y="52767"/>
                  </a:lnTo>
                  <a:lnTo>
                    <a:pt x="447767" y="71180"/>
                  </a:lnTo>
                  <a:lnTo>
                    <a:pt x="413993" y="92132"/>
                  </a:lnTo>
                  <a:lnTo>
                    <a:pt x="381146" y="115544"/>
                  </a:lnTo>
                  <a:lnTo>
                    <a:pt x="349278" y="141338"/>
                  </a:lnTo>
                  <a:lnTo>
                    <a:pt x="318443" y="169434"/>
                  </a:lnTo>
                  <a:lnTo>
                    <a:pt x="288694" y="199755"/>
                  </a:lnTo>
                  <a:lnTo>
                    <a:pt x="260085" y="232222"/>
                  </a:lnTo>
                  <a:lnTo>
                    <a:pt x="232670" y="266756"/>
                  </a:lnTo>
                  <a:lnTo>
                    <a:pt x="206502" y="303279"/>
                  </a:lnTo>
                  <a:lnTo>
                    <a:pt x="181634" y="341711"/>
                  </a:lnTo>
                  <a:lnTo>
                    <a:pt x="158120" y="381975"/>
                  </a:lnTo>
                  <a:lnTo>
                    <a:pt x="136013" y="423992"/>
                  </a:lnTo>
                  <a:lnTo>
                    <a:pt x="115368" y="467684"/>
                  </a:lnTo>
                  <a:lnTo>
                    <a:pt x="96237" y="512971"/>
                  </a:lnTo>
                  <a:lnTo>
                    <a:pt x="78674" y="559776"/>
                  </a:lnTo>
                  <a:lnTo>
                    <a:pt x="62733" y="608019"/>
                  </a:lnTo>
                  <a:lnTo>
                    <a:pt x="48467" y="657622"/>
                  </a:lnTo>
                  <a:lnTo>
                    <a:pt x="35929" y="708506"/>
                  </a:lnTo>
                  <a:lnTo>
                    <a:pt x="25174" y="760594"/>
                  </a:lnTo>
                  <a:lnTo>
                    <a:pt x="16254" y="813806"/>
                  </a:lnTo>
                  <a:lnTo>
                    <a:pt x="9223" y="868064"/>
                  </a:lnTo>
                  <a:lnTo>
                    <a:pt x="4134" y="923289"/>
                  </a:lnTo>
                  <a:lnTo>
                    <a:pt x="1042" y="979402"/>
                  </a:lnTo>
                  <a:lnTo>
                    <a:pt x="0" y="1036326"/>
                  </a:lnTo>
                  <a:lnTo>
                    <a:pt x="1042" y="1093254"/>
                  </a:lnTo>
                  <a:lnTo>
                    <a:pt x="4134" y="1149382"/>
                  </a:lnTo>
                  <a:lnTo>
                    <a:pt x="9223" y="1204630"/>
                  </a:lnTo>
                  <a:lnTo>
                    <a:pt x="16254" y="1258919"/>
                  </a:lnTo>
                  <a:lnTo>
                    <a:pt x="25174" y="1312170"/>
                  </a:lnTo>
                  <a:lnTo>
                    <a:pt x="35929" y="1364303"/>
                  </a:lnTo>
                  <a:lnTo>
                    <a:pt x="48467" y="1415239"/>
                  </a:lnTo>
                  <a:lnTo>
                    <a:pt x="62733" y="1464899"/>
                  </a:lnTo>
                  <a:lnTo>
                    <a:pt x="78674" y="1513204"/>
                  </a:lnTo>
                  <a:lnTo>
                    <a:pt x="96237" y="1560074"/>
                  </a:lnTo>
                  <a:lnTo>
                    <a:pt x="115368" y="1605430"/>
                  </a:lnTo>
                  <a:lnTo>
                    <a:pt x="136013" y="1649193"/>
                  </a:lnTo>
                  <a:lnTo>
                    <a:pt x="158120" y="1691284"/>
                  </a:lnTo>
                  <a:lnTo>
                    <a:pt x="181634" y="1731623"/>
                  </a:lnTo>
                  <a:lnTo>
                    <a:pt x="206502" y="1770132"/>
                  </a:lnTo>
                  <a:lnTo>
                    <a:pt x="232670" y="1806730"/>
                  </a:lnTo>
                  <a:lnTo>
                    <a:pt x="260085" y="1841339"/>
                  </a:lnTo>
                  <a:lnTo>
                    <a:pt x="288694" y="1873879"/>
                  </a:lnTo>
                  <a:lnTo>
                    <a:pt x="318443" y="1904272"/>
                  </a:lnTo>
                  <a:lnTo>
                    <a:pt x="349278" y="1932438"/>
                  </a:lnTo>
                  <a:lnTo>
                    <a:pt x="381146" y="1958297"/>
                  </a:lnTo>
                  <a:lnTo>
                    <a:pt x="413993" y="1981771"/>
                  </a:lnTo>
                  <a:lnTo>
                    <a:pt x="447767" y="2002779"/>
                  </a:lnTo>
                  <a:lnTo>
                    <a:pt x="482413" y="2021244"/>
                  </a:lnTo>
                  <a:lnTo>
                    <a:pt x="517877" y="2037086"/>
                  </a:lnTo>
                  <a:lnTo>
                    <a:pt x="554107" y="2050225"/>
                  </a:lnTo>
                  <a:lnTo>
                    <a:pt x="591049" y="2060582"/>
                  </a:lnTo>
                  <a:lnTo>
                    <a:pt x="628650" y="2068078"/>
                  </a:lnTo>
                  <a:lnTo>
                    <a:pt x="666855" y="2072633"/>
                  </a:lnTo>
                  <a:lnTo>
                    <a:pt x="705612" y="2074170"/>
                  </a:lnTo>
                  <a:lnTo>
                    <a:pt x="744373" y="2072633"/>
                  </a:lnTo>
                  <a:lnTo>
                    <a:pt x="782593" y="2068078"/>
                  </a:lnTo>
                  <a:lnTo>
                    <a:pt x="820216" y="2060582"/>
                  </a:lnTo>
                  <a:lnTo>
                    <a:pt x="857190" y="2050225"/>
                  </a:lnTo>
                  <a:lnTo>
                    <a:pt x="893459" y="2037086"/>
                  </a:lnTo>
                  <a:lnTo>
                    <a:pt x="928969" y="2021244"/>
                  </a:lnTo>
                  <a:lnTo>
                    <a:pt x="963666" y="2002779"/>
                  </a:lnTo>
                  <a:lnTo>
                    <a:pt x="997497" y="1981771"/>
                  </a:lnTo>
                  <a:lnTo>
                    <a:pt x="1030406" y="1958297"/>
                  </a:lnTo>
                  <a:lnTo>
                    <a:pt x="1062340" y="1932438"/>
                  </a:lnTo>
                  <a:lnTo>
                    <a:pt x="1093245" y="1904272"/>
                  </a:lnTo>
                  <a:lnTo>
                    <a:pt x="1123066" y="1873879"/>
                  </a:lnTo>
                  <a:lnTo>
                    <a:pt x="1151748" y="1841339"/>
                  </a:lnTo>
                  <a:lnTo>
                    <a:pt x="1179239" y="1806730"/>
                  </a:lnTo>
                  <a:lnTo>
                    <a:pt x="1205484" y="1770132"/>
                  </a:lnTo>
                  <a:lnTo>
                    <a:pt x="1230427" y="1731623"/>
                  </a:lnTo>
                  <a:lnTo>
                    <a:pt x="1254017" y="1691284"/>
                  </a:lnTo>
                  <a:lnTo>
                    <a:pt x="1276197" y="1649193"/>
                  </a:lnTo>
                  <a:lnTo>
                    <a:pt x="1296915" y="1605430"/>
                  </a:lnTo>
                  <a:lnTo>
                    <a:pt x="1316115" y="1560074"/>
                  </a:lnTo>
                  <a:lnTo>
                    <a:pt x="1333743" y="1513204"/>
                  </a:lnTo>
                  <a:lnTo>
                    <a:pt x="1349747" y="1464899"/>
                  </a:lnTo>
                  <a:lnTo>
                    <a:pt x="1364070" y="1415239"/>
                  </a:lnTo>
                  <a:lnTo>
                    <a:pt x="1376659" y="1364303"/>
                  </a:lnTo>
                  <a:lnTo>
                    <a:pt x="1387460" y="1312170"/>
                  </a:lnTo>
                  <a:lnTo>
                    <a:pt x="1396419" y="1258919"/>
                  </a:lnTo>
                  <a:lnTo>
                    <a:pt x="1403482" y="1204630"/>
                  </a:lnTo>
                  <a:lnTo>
                    <a:pt x="1408593" y="1149382"/>
                  </a:lnTo>
                  <a:lnTo>
                    <a:pt x="1411700" y="1093254"/>
                  </a:lnTo>
                  <a:lnTo>
                    <a:pt x="1412748" y="1036326"/>
                  </a:lnTo>
                  <a:close/>
                </a:path>
              </a:pathLst>
            </a:custGeom>
            <a:solidFill>
              <a:srgbClr val="ff986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object 14"/>
            <p:cNvSpPr/>
            <p:nvPr/>
          </p:nvSpPr>
          <p:spPr>
            <a:xfrm>
              <a:off x="4195800" y="916920"/>
              <a:ext cx="1421640" cy="2093400"/>
            </a:xfrm>
            <a:custGeom>
              <a:avLst/>
              <a:gdLst/>
              <a:ahLst/>
              <a:rect l="l" t="t" r="r" b="b"/>
              <a:pathLst>
                <a:path w="1422400" h="2094230">
                  <a:moveTo>
                    <a:pt x="12700" y="1037850"/>
                  </a:moveTo>
                  <a:lnTo>
                    <a:pt x="12700" y="836682"/>
                  </a:lnTo>
                  <a:lnTo>
                    <a:pt x="0" y="888498"/>
                  </a:lnTo>
                  <a:lnTo>
                    <a:pt x="0" y="1036326"/>
                  </a:lnTo>
                  <a:lnTo>
                    <a:pt x="12700" y="1037850"/>
                  </a:lnTo>
                  <a:close/>
                  <a:moveTo>
                    <a:pt x="12700" y="1042422"/>
                  </a:moveTo>
                  <a:lnTo>
                    <a:pt x="12700" y="1037850"/>
                  </a:lnTo>
                  <a:lnTo>
                    <a:pt x="0" y="1036326"/>
                  </a:lnTo>
                  <a:lnTo>
                    <a:pt x="0" y="1046994"/>
                  </a:lnTo>
                  <a:lnTo>
                    <a:pt x="12700" y="1042422"/>
                  </a:lnTo>
                  <a:close/>
                  <a:moveTo>
                    <a:pt x="12700" y="1046994"/>
                  </a:moveTo>
                  <a:lnTo>
                    <a:pt x="12700" y="1042422"/>
                  </a:lnTo>
                  <a:lnTo>
                    <a:pt x="0" y="1046994"/>
                  </a:lnTo>
                  <a:lnTo>
                    <a:pt x="0" y="1053090"/>
                  </a:lnTo>
                  <a:lnTo>
                    <a:pt x="12700" y="1046994"/>
                  </a:lnTo>
                  <a:close/>
                  <a:moveTo>
                    <a:pt x="12700" y="1056138"/>
                  </a:moveTo>
                  <a:lnTo>
                    <a:pt x="12700" y="1046994"/>
                  </a:lnTo>
                  <a:lnTo>
                    <a:pt x="0" y="1053090"/>
                  </a:lnTo>
                  <a:lnTo>
                    <a:pt x="0" y="1056138"/>
                  </a:lnTo>
                  <a:lnTo>
                    <a:pt x="12700" y="1056138"/>
                  </a:lnTo>
                  <a:close/>
                  <a:moveTo>
                    <a:pt x="12700" y="1258830"/>
                  </a:moveTo>
                  <a:lnTo>
                    <a:pt x="12700" y="1056138"/>
                  </a:lnTo>
                  <a:lnTo>
                    <a:pt x="0" y="1056138"/>
                  </a:lnTo>
                  <a:lnTo>
                    <a:pt x="0" y="1207014"/>
                  </a:lnTo>
                  <a:lnTo>
                    <a:pt x="12700" y="1258830"/>
                  </a:lnTo>
                  <a:close/>
                  <a:moveTo>
                    <a:pt x="1397000" y="839730"/>
                  </a:moveTo>
                  <a:lnTo>
                    <a:pt x="1397000" y="736098"/>
                  </a:lnTo>
                  <a:lnTo>
                    <a:pt x="1358900" y="594366"/>
                  </a:lnTo>
                  <a:lnTo>
                    <a:pt x="1320800" y="505974"/>
                  </a:lnTo>
                  <a:lnTo>
                    <a:pt x="1308100" y="463302"/>
                  </a:lnTo>
                  <a:lnTo>
                    <a:pt x="1282700" y="422154"/>
                  </a:lnTo>
                  <a:lnTo>
                    <a:pt x="1257300" y="382530"/>
                  </a:lnTo>
                  <a:lnTo>
                    <a:pt x="1244600" y="344430"/>
                  </a:lnTo>
                  <a:lnTo>
                    <a:pt x="1219200" y="307854"/>
                  </a:lnTo>
                  <a:lnTo>
                    <a:pt x="1168400" y="240792"/>
                  </a:lnTo>
                  <a:lnTo>
                    <a:pt x="1117600" y="179832"/>
                  </a:lnTo>
                  <a:lnTo>
                    <a:pt x="1079500" y="153924"/>
                  </a:lnTo>
                  <a:lnTo>
                    <a:pt x="1054100" y="128016"/>
                  </a:lnTo>
                  <a:lnTo>
                    <a:pt x="1016000" y="105156"/>
                  </a:lnTo>
                  <a:lnTo>
                    <a:pt x="990600" y="83820"/>
                  </a:lnTo>
                  <a:lnTo>
                    <a:pt x="952500" y="64008"/>
                  </a:lnTo>
                  <a:lnTo>
                    <a:pt x="876300" y="27432"/>
                  </a:lnTo>
                  <a:lnTo>
                    <a:pt x="850900" y="22860"/>
                  </a:lnTo>
                  <a:lnTo>
                    <a:pt x="838200" y="16764"/>
                  </a:lnTo>
                  <a:lnTo>
                    <a:pt x="825500" y="12192"/>
                  </a:lnTo>
                  <a:lnTo>
                    <a:pt x="762000" y="3048"/>
                  </a:lnTo>
                  <a:lnTo>
                    <a:pt x="749300" y="1524"/>
                  </a:lnTo>
                  <a:lnTo>
                    <a:pt x="723900" y="1524"/>
                  </a:lnTo>
                  <a:lnTo>
                    <a:pt x="711200" y="0"/>
                  </a:lnTo>
                  <a:lnTo>
                    <a:pt x="685800" y="1524"/>
                  </a:lnTo>
                  <a:lnTo>
                    <a:pt x="673100" y="1524"/>
                  </a:lnTo>
                  <a:lnTo>
                    <a:pt x="660400" y="3048"/>
                  </a:lnTo>
                  <a:lnTo>
                    <a:pt x="596900" y="12192"/>
                  </a:lnTo>
                  <a:lnTo>
                    <a:pt x="584200" y="16764"/>
                  </a:lnTo>
                  <a:lnTo>
                    <a:pt x="558800" y="22860"/>
                  </a:lnTo>
                  <a:lnTo>
                    <a:pt x="546100" y="27432"/>
                  </a:lnTo>
                  <a:lnTo>
                    <a:pt x="533400" y="33528"/>
                  </a:lnTo>
                  <a:lnTo>
                    <a:pt x="482600" y="56388"/>
                  </a:lnTo>
                  <a:lnTo>
                    <a:pt x="431800" y="83820"/>
                  </a:lnTo>
                  <a:lnTo>
                    <a:pt x="393700" y="105156"/>
                  </a:lnTo>
                  <a:lnTo>
                    <a:pt x="368300" y="128016"/>
                  </a:lnTo>
                  <a:lnTo>
                    <a:pt x="330200" y="153924"/>
                  </a:lnTo>
                  <a:lnTo>
                    <a:pt x="279400" y="210312"/>
                  </a:lnTo>
                  <a:lnTo>
                    <a:pt x="254000" y="240792"/>
                  </a:lnTo>
                  <a:lnTo>
                    <a:pt x="228600" y="274326"/>
                  </a:lnTo>
                  <a:lnTo>
                    <a:pt x="203200" y="309378"/>
                  </a:lnTo>
                  <a:lnTo>
                    <a:pt x="152400" y="382530"/>
                  </a:lnTo>
                  <a:lnTo>
                    <a:pt x="139700" y="422154"/>
                  </a:lnTo>
                  <a:lnTo>
                    <a:pt x="114300" y="463302"/>
                  </a:lnTo>
                  <a:lnTo>
                    <a:pt x="101600" y="505974"/>
                  </a:lnTo>
                  <a:lnTo>
                    <a:pt x="63500" y="594366"/>
                  </a:lnTo>
                  <a:lnTo>
                    <a:pt x="12700" y="786390"/>
                  </a:lnTo>
                  <a:lnTo>
                    <a:pt x="12700" y="941838"/>
                  </a:lnTo>
                  <a:lnTo>
                    <a:pt x="25400" y="890022"/>
                  </a:lnTo>
                  <a:lnTo>
                    <a:pt x="25400" y="839730"/>
                  </a:lnTo>
                  <a:lnTo>
                    <a:pt x="38100" y="789438"/>
                  </a:lnTo>
                  <a:lnTo>
                    <a:pt x="38100" y="740670"/>
                  </a:lnTo>
                  <a:lnTo>
                    <a:pt x="76200" y="600462"/>
                  </a:lnTo>
                  <a:lnTo>
                    <a:pt x="101600" y="556266"/>
                  </a:lnTo>
                  <a:lnTo>
                    <a:pt x="127000" y="470922"/>
                  </a:lnTo>
                  <a:lnTo>
                    <a:pt x="177800" y="391674"/>
                  </a:lnTo>
                  <a:lnTo>
                    <a:pt x="190500" y="355098"/>
                  </a:lnTo>
                  <a:lnTo>
                    <a:pt x="215900" y="318522"/>
                  </a:lnTo>
                  <a:lnTo>
                    <a:pt x="241300" y="284994"/>
                  </a:lnTo>
                  <a:lnTo>
                    <a:pt x="266700" y="252984"/>
                  </a:lnTo>
                  <a:lnTo>
                    <a:pt x="292100" y="222504"/>
                  </a:lnTo>
                  <a:lnTo>
                    <a:pt x="317500" y="193548"/>
                  </a:lnTo>
                  <a:lnTo>
                    <a:pt x="355600" y="167640"/>
                  </a:lnTo>
                  <a:lnTo>
                    <a:pt x="381000" y="143256"/>
                  </a:lnTo>
                  <a:lnTo>
                    <a:pt x="406400" y="120396"/>
                  </a:lnTo>
                  <a:lnTo>
                    <a:pt x="444500" y="99060"/>
                  </a:lnTo>
                  <a:lnTo>
                    <a:pt x="469900" y="80772"/>
                  </a:lnTo>
                  <a:lnTo>
                    <a:pt x="482600" y="73152"/>
                  </a:lnTo>
                  <a:lnTo>
                    <a:pt x="520700" y="57912"/>
                  </a:lnTo>
                  <a:lnTo>
                    <a:pt x="584200" y="35052"/>
                  </a:lnTo>
                  <a:lnTo>
                    <a:pt x="609600" y="32004"/>
                  </a:lnTo>
                  <a:lnTo>
                    <a:pt x="622300" y="27432"/>
                  </a:lnTo>
                  <a:lnTo>
                    <a:pt x="635000" y="24384"/>
                  </a:lnTo>
                  <a:lnTo>
                    <a:pt x="660400" y="22860"/>
                  </a:lnTo>
                  <a:lnTo>
                    <a:pt x="698500" y="19812"/>
                  </a:lnTo>
                  <a:lnTo>
                    <a:pt x="723900" y="19812"/>
                  </a:lnTo>
                  <a:lnTo>
                    <a:pt x="749300" y="21336"/>
                  </a:lnTo>
                  <a:lnTo>
                    <a:pt x="762000" y="22860"/>
                  </a:lnTo>
                  <a:lnTo>
                    <a:pt x="787400" y="24384"/>
                  </a:lnTo>
                  <a:lnTo>
                    <a:pt x="800100" y="27432"/>
                  </a:lnTo>
                  <a:lnTo>
                    <a:pt x="812800" y="32004"/>
                  </a:lnTo>
                  <a:lnTo>
                    <a:pt x="838200" y="35052"/>
                  </a:lnTo>
                  <a:lnTo>
                    <a:pt x="850900" y="41148"/>
                  </a:lnTo>
                  <a:lnTo>
                    <a:pt x="863600" y="45720"/>
                  </a:lnTo>
                  <a:lnTo>
                    <a:pt x="901700" y="57912"/>
                  </a:lnTo>
                  <a:lnTo>
                    <a:pt x="927100" y="73152"/>
                  </a:lnTo>
                  <a:lnTo>
                    <a:pt x="952500" y="82296"/>
                  </a:lnTo>
                  <a:lnTo>
                    <a:pt x="977900" y="100584"/>
                  </a:lnTo>
                  <a:lnTo>
                    <a:pt x="1016000" y="120396"/>
                  </a:lnTo>
                  <a:lnTo>
                    <a:pt x="1041400" y="143256"/>
                  </a:lnTo>
                  <a:lnTo>
                    <a:pt x="1066800" y="167640"/>
                  </a:lnTo>
                  <a:lnTo>
                    <a:pt x="1092200" y="195072"/>
                  </a:lnTo>
                  <a:lnTo>
                    <a:pt x="1130300" y="222504"/>
                  </a:lnTo>
                  <a:lnTo>
                    <a:pt x="1155700" y="252984"/>
                  </a:lnTo>
                  <a:lnTo>
                    <a:pt x="1181100" y="284994"/>
                  </a:lnTo>
                  <a:lnTo>
                    <a:pt x="1206500" y="320046"/>
                  </a:lnTo>
                  <a:lnTo>
                    <a:pt x="1219200" y="355098"/>
                  </a:lnTo>
                  <a:lnTo>
                    <a:pt x="1270000" y="431298"/>
                  </a:lnTo>
                  <a:lnTo>
                    <a:pt x="1282700" y="472446"/>
                  </a:lnTo>
                  <a:lnTo>
                    <a:pt x="1308100" y="513594"/>
                  </a:lnTo>
                  <a:lnTo>
                    <a:pt x="1320800" y="556266"/>
                  </a:lnTo>
                  <a:lnTo>
                    <a:pt x="1346200" y="646182"/>
                  </a:lnTo>
                  <a:lnTo>
                    <a:pt x="1384300" y="789438"/>
                  </a:lnTo>
                  <a:lnTo>
                    <a:pt x="1397000" y="839730"/>
                  </a:lnTo>
                  <a:close/>
                  <a:moveTo>
                    <a:pt x="1397000" y="1357890"/>
                  </a:moveTo>
                  <a:lnTo>
                    <a:pt x="1397000" y="1255782"/>
                  </a:lnTo>
                  <a:lnTo>
                    <a:pt x="1384300" y="1306074"/>
                  </a:lnTo>
                  <a:lnTo>
                    <a:pt x="1346200" y="1449330"/>
                  </a:lnTo>
                  <a:lnTo>
                    <a:pt x="1320800" y="1539246"/>
                  </a:lnTo>
                  <a:lnTo>
                    <a:pt x="1308100" y="1581918"/>
                  </a:lnTo>
                  <a:lnTo>
                    <a:pt x="1282700" y="1624590"/>
                  </a:lnTo>
                  <a:lnTo>
                    <a:pt x="1270000" y="1664214"/>
                  </a:lnTo>
                  <a:lnTo>
                    <a:pt x="1244600" y="1703838"/>
                  </a:lnTo>
                  <a:lnTo>
                    <a:pt x="1219200" y="1740414"/>
                  </a:lnTo>
                  <a:lnTo>
                    <a:pt x="1206500" y="1775466"/>
                  </a:lnTo>
                  <a:lnTo>
                    <a:pt x="1181100" y="1810518"/>
                  </a:lnTo>
                  <a:lnTo>
                    <a:pt x="1155700" y="1842522"/>
                  </a:lnTo>
                  <a:lnTo>
                    <a:pt x="1130300" y="1873002"/>
                  </a:lnTo>
                  <a:lnTo>
                    <a:pt x="1092200" y="1901958"/>
                  </a:lnTo>
                  <a:lnTo>
                    <a:pt x="1066800" y="1927866"/>
                  </a:lnTo>
                  <a:lnTo>
                    <a:pt x="1041400" y="1952250"/>
                  </a:lnTo>
                  <a:lnTo>
                    <a:pt x="1016000" y="1975110"/>
                  </a:lnTo>
                  <a:lnTo>
                    <a:pt x="977900" y="1994922"/>
                  </a:lnTo>
                  <a:lnTo>
                    <a:pt x="952500" y="2013210"/>
                  </a:lnTo>
                  <a:lnTo>
                    <a:pt x="927100" y="2022354"/>
                  </a:lnTo>
                  <a:lnTo>
                    <a:pt x="901700" y="2037594"/>
                  </a:lnTo>
                  <a:lnTo>
                    <a:pt x="889000" y="2043690"/>
                  </a:lnTo>
                  <a:lnTo>
                    <a:pt x="863600" y="2049786"/>
                  </a:lnTo>
                  <a:lnTo>
                    <a:pt x="850900" y="2054358"/>
                  </a:lnTo>
                  <a:lnTo>
                    <a:pt x="812800" y="2063502"/>
                  </a:lnTo>
                  <a:lnTo>
                    <a:pt x="800100" y="2068074"/>
                  </a:lnTo>
                  <a:lnTo>
                    <a:pt x="774700" y="2069598"/>
                  </a:lnTo>
                  <a:lnTo>
                    <a:pt x="762000" y="2072646"/>
                  </a:lnTo>
                  <a:lnTo>
                    <a:pt x="749300" y="2074170"/>
                  </a:lnTo>
                  <a:lnTo>
                    <a:pt x="723900" y="2075694"/>
                  </a:lnTo>
                  <a:lnTo>
                    <a:pt x="685800" y="2075694"/>
                  </a:lnTo>
                  <a:lnTo>
                    <a:pt x="622300" y="2068074"/>
                  </a:lnTo>
                  <a:lnTo>
                    <a:pt x="584200" y="2058930"/>
                  </a:lnTo>
                  <a:lnTo>
                    <a:pt x="558800" y="2049786"/>
                  </a:lnTo>
                  <a:lnTo>
                    <a:pt x="533400" y="2043690"/>
                  </a:lnTo>
                  <a:lnTo>
                    <a:pt x="520700" y="2037594"/>
                  </a:lnTo>
                  <a:lnTo>
                    <a:pt x="482600" y="2022354"/>
                  </a:lnTo>
                  <a:lnTo>
                    <a:pt x="444500" y="1994922"/>
                  </a:lnTo>
                  <a:lnTo>
                    <a:pt x="406400" y="1975110"/>
                  </a:lnTo>
                  <a:lnTo>
                    <a:pt x="381000" y="1952250"/>
                  </a:lnTo>
                  <a:lnTo>
                    <a:pt x="355600" y="1927866"/>
                  </a:lnTo>
                  <a:lnTo>
                    <a:pt x="317500" y="1900434"/>
                  </a:lnTo>
                  <a:lnTo>
                    <a:pt x="266700" y="1842522"/>
                  </a:lnTo>
                  <a:lnTo>
                    <a:pt x="215900" y="1775466"/>
                  </a:lnTo>
                  <a:lnTo>
                    <a:pt x="190500" y="1740414"/>
                  </a:lnTo>
                  <a:lnTo>
                    <a:pt x="152400" y="1664214"/>
                  </a:lnTo>
                  <a:lnTo>
                    <a:pt x="127000" y="1623066"/>
                  </a:lnTo>
                  <a:lnTo>
                    <a:pt x="114300" y="1581918"/>
                  </a:lnTo>
                  <a:lnTo>
                    <a:pt x="101600" y="1539246"/>
                  </a:lnTo>
                  <a:lnTo>
                    <a:pt x="76200" y="1493526"/>
                  </a:lnTo>
                  <a:lnTo>
                    <a:pt x="50800" y="1402086"/>
                  </a:lnTo>
                  <a:lnTo>
                    <a:pt x="38100" y="1353318"/>
                  </a:lnTo>
                  <a:lnTo>
                    <a:pt x="38100" y="1304550"/>
                  </a:lnTo>
                  <a:lnTo>
                    <a:pt x="25400" y="1255782"/>
                  </a:lnTo>
                  <a:lnTo>
                    <a:pt x="25400" y="1203966"/>
                  </a:lnTo>
                  <a:lnTo>
                    <a:pt x="12700" y="1152150"/>
                  </a:lnTo>
                  <a:lnTo>
                    <a:pt x="12700" y="1309122"/>
                  </a:lnTo>
                  <a:lnTo>
                    <a:pt x="63500" y="1501146"/>
                  </a:lnTo>
                  <a:lnTo>
                    <a:pt x="101600" y="1589538"/>
                  </a:lnTo>
                  <a:lnTo>
                    <a:pt x="114300" y="1632210"/>
                  </a:lnTo>
                  <a:lnTo>
                    <a:pt x="139700" y="1673358"/>
                  </a:lnTo>
                  <a:lnTo>
                    <a:pt x="152400" y="1712982"/>
                  </a:lnTo>
                  <a:lnTo>
                    <a:pt x="203200" y="1786134"/>
                  </a:lnTo>
                  <a:lnTo>
                    <a:pt x="228600" y="1821186"/>
                  </a:lnTo>
                  <a:lnTo>
                    <a:pt x="254000" y="1854714"/>
                  </a:lnTo>
                  <a:lnTo>
                    <a:pt x="279400" y="1885194"/>
                  </a:lnTo>
                  <a:lnTo>
                    <a:pt x="304800" y="1914150"/>
                  </a:lnTo>
                  <a:lnTo>
                    <a:pt x="342900" y="1941582"/>
                  </a:lnTo>
                  <a:lnTo>
                    <a:pt x="368300" y="1967490"/>
                  </a:lnTo>
                  <a:lnTo>
                    <a:pt x="393700" y="1990350"/>
                  </a:lnTo>
                  <a:lnTo>
                    <a:pt x="431800" y="2011686"/>
                  </a:lnTo>
                  <a:lnTo>
                    <a:pt x="457200" y="2029974"/>
                  </a:lnTo>
                  <a:lnTo>
                    <a:pt x="482600" y="2039118"/>
                  </a:lnTo>
                  <a:lnTo>
                    <a:pt x="533400" y="2061978"/>
                  </a:lnTo>
                  <a:lnTo>
                    <a:pt x="546100" y="2068074"/>
                  </a:lnTo>
                  <a:lnTo>
                    <a:pt x="558800" y="2072646"/>
                  </a:lnTo>
                  <a:lnTo>
                    <a:pt x="596900" y="2081790"/>
                  </a:lnTo>
                  <a:lnTo>
                    <a:pt x="622300" y="2086362"/>
                  </a:lnTo>
                  <a:lnTo>
                    <a:pt x="635000" y="2089410"/>
                  </a:lnTo>
                  <a:lnTo>
                    <a:pt x="660400" y="2090934"/>
                  </a:lnTo>
                  <a:lnTo>
                    <a:pt x="673100" y="2093982"/>
                  </a:lnTo>
                  <a:lnTo>
                    <a:pt x="749300" y="2093982"/>
                  </a:lnTo>
                  <a:lnTo>
                    <a:pt x="762000" y="2090934"/>
                  </a:lnTo>
                  <a:lnTo>
                    <a:pt x="787400" y="2089410"/>
                  </a:lnTo>
                  <a:lnTo>
                    <a:pt x="800100" y="2086362"/>
                  </a:lnTo>
                  <a:lnTo>
                    <a:pt x="825500" y="2081790"/>
                  </a:lnTo>
                  <a:lnTo>
                    <a:pt x="838200" y="2078742"/>
                  </a:lnTo>
                  <a:lnTo>
                    <a:pt x="850900" y="2072646"/>
                  </a:lnTo>
                  <a:lnTo>
                    <a:pt x="876300" y="2068074"/>
                  </a:lnTo>
                  <a:lnTo>
                    <a:pt x="889000" y="2061978"/>
                  </a:lnTo>
                  <a:lnTo>
                    <a:pt x="901700" y="2054358"/>
                  </a:lnTo>
                  <a:lnTo>
                    <a:pt x="927100" y="2046738"/>
                  </a:lnTo>
                  <a:lnTo>
                    <a:pt x="939800" y="2039118"/>
                  </a:lnTo>
                  <a:lnTo>
                    <a:pt x="952500" y="2029974"/>
                  </a:lnTo>
                  <a:lnTo>
                    <a:pt x="990600" y="2011686"/>
                  </a:lnTo>
                  <a:lnTo>
                    <a:pt x="1016000" y="1990350"/>
                  </a:lnTo>
                  <a:lnTo>
                    <a:pt x="1054100" y="1967490"/>
                  </a:lnTo>
                  <a:lnTo>
                    <a:pt x="1079500" y="1941582"/>
                  </a:lnTo>
                  <a:lnTo>
                    <a:pt x="1117600" y="1914150"/>
                  </a:lnTo>
                  <a:lnTo>
                    <a:pt x="1143000" y="1885194"/>
                  </a:lnTo>
                  <a:lnTo>
                    <a:pt x="1168400" y="1854714"/>
                  </a:lnTo>
                  <a:lnTo>
                    <a:pt x="1193800" y="1821186"/>
                  </a:lnTo>
                  <a:lnTo>
                    <a:pt x="1219200" y="1786134"/>
                  </a:lnTo>
                  <a:lnTo>
                    <a:pt x="1244600" y="1749558"/>
                  </a:lnTo>
                  <a:lnTo>
                    <a:pt x="1257300" y="1711458"/>
                  </a:lnTo>
                  <a:lnTo>
                    <a:pt x="1308100" y="1632210"/>
                  </a:lnTo>
                  <a:lnTo>
                    <a:pt x="1320800" y="1589538"/>
                  </a:lnTo>
                  <a:lnTo>
                    <a:pt x="1346200" y="1545342"/>
                  </a:lnTo>
                  <a:lnTo>
                    <a:pt x="1384300" y="1406658"/>
                  </a:lnTo>
                  <a:lnTo>
                    <a:pt x="1397000" y="1357890"/>
                  </a:lnTo>
                  <a:close/>
                  <a:moveTo>
                    <a:pt x="1422400" y="1207014"/>
                  </a:moveTo>
                  <a:lnTo>
                    <a:pt x="1422400" y="888498"/>
                  </a:lnTo>
                  <a:lnTo>
                    <a:pt x="1397000" y="786390"/>
                  </a:lnTo>
                  <a:lnTo>
                    <a:pt x="1397000" y="941838"/>
                  </a:lnTo>
                  <a:lnTo>
                    <a:pt x="1409700" y="995178"/>
                  </a:lnTo>
                  <a:lnTo>
                    <a:pt x="1409700" y="1257306"/>
                  </a:lnTo>
                  <a:lnTo>
                    <a:pt x="1422400" y="1207014"/>
                  </a:lnTo>
                  <a:close/>
                  <a:moveTo>
                    <a:pt x="1409700" y="1257306"/>
                  </a:moveTo>
                  <a:lnTo>
                    <a:pt x="1409700" y="1100334"/>
                  </a:lnTo>
                  <a:lnTo>
                    <a:pt x="1397000" y="1153674"/>
                  </a:lnTo>
                  <a:lnTo>
                    <a:pt x="1397000" y="1307598"/>
                  </a:lnTo>
                  <a:lnTo>
                    <a:pt x="1409700" y="125730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1" name="object 15"/>
          <p:cNvSpPr/>
          <p:nvPr/>
        </p:nvSpPr>
        <p:spPr>
          <a:xfrm>
            <a:off x="403560" y="1459080"/>
            <a:ext cx="102996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520" bIns="0">
            <a:spAutoFit/>
          </a:bodyPr>
          <a:p>
            <a:pPr marL="12600">
              <a:lnSpc>
                <a:spcPts val="2160"/>
              </a:lnSpc>
              <a:spcBef>
                <a:spcPts val="374"/>
              </a:spcBef>
            </a:pPr>
            <a:r>
              <a:rPr b="0" lang="it-IT" sz="2000" spc="-12" strike="noStrike">
                <a:solidFill>
                  <a:srgbClr val="ffff00"/>
                </a:solidFill>
                <a:latin typeface="Arial"/>
                <a:ea typeface="DejaVu Sans"/>
              </a:rPr>
              <a:t>Obesity Diabetes</a:t>
            </a:r>
            <a:endParaRPr b="0" lang="it-IT" sz="2000" spc="-1" strike="noStrike">
              <a:latin typeface="Arial"/>
            </a:endParaRPr>
          </a:p>
        </p:txBody>
      </p:sp>
      <p:grpSp>
        <p:nvGrpSpPr>
          <p:cNvPr id="202" name="object 16"/>
          <p:cNvGrpSpPr/>
          <p:nvPr/>
        </p:nvGrpSpPr>
        <p:grpSpPr>
          <a:xfrm>
            <a:off x="2431080" y="1156320"/>
            <a:ext cx="981000" cy="1098360"/>
            <a:chOff x="2431080" y="1156320"/>
            <a:chExt cx="981000" cy="1098360"/>
          </a:xfrm>
        </p:grpSpPr>
        <p:sp>
          <p:nvSpPr>
            <p:cNvPr id="203" name="object 17"/>
            <p:cNvSpPr/>
            <p:nvPr/>
          </p:nvSpPr>
          <p:spPr>
            <a:xfrm>
              <a:off x="2440080" y="1165320"/>
              <a:ext cx="961200" cy="1078920"/>
            </a:xfrm>
            <a:custGeom>
              <a:avLst/>
              <a:gdLst/>
              <a:ahLst/>
              <a:rect l="l" t="t" r="r" b="b"/>
              <a:pathLst>
                <a:path w="962025" h="1079500">
                  <a:moveTo>
                    <a:pt x="961643" y="1078991"/>
                  </a:moveTo>
                  <a:lnTo>
                    <a:pt x="961643" y="0"/>
                  </a:lnTo>
                  <a:lnTo>
                    <a:pt x="0" y="0"/>
                  </a:lnTo>
                  <a:lnTo>
                    <a:pt x="0" y="1078991"/>
                  </a:lnTo>
                  <a:lnTo>
                    <a:pt x="961643" y="1078991"/>
                  </a:lnTo>
                  <a:close/>
                </a:path>
              </a:pathLst>
            </a:custGeom>
            <a:solidFill>
              <a:srgbClr val="1f48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object 18"/>
            <p:cNvSpPr/>
            <p:nvPr/>
          </p:nvSpPr>
          <p:spPr>
            <a:xfrm>
              <a:off x="2431080" y="1156320"/>
              <a:ext cx="981000" cy="1098360"/>
            </a:xfrm>
            <a:custGeom>
              <a:avLst/>
              <a:gdLst/>
              <a:ahLst/>
              <a:rect l="l" t="t" r="r" b="b"/>
              <a:pathLst>
                <a:path w="981710" h="1099185">
                  <a:moveTo>
                    <a:pt x="981456" y="1098810"/>
                  </a:moveTo>
                  <a:lnTo>
                    <a:pt x="981456" y="0"/>
                  </a:lnTo>
                  <a:lnTo>
                    <a:pt x="0" y="0"/>
                  </a:lnTo>
                  <a:lnTo>
                    <a:pt x="0" y="1098810"/>
                  </a:lnTo>
                  <a:lnTo>
                    <a:pt x="9144" y="1098810"/>
                  </a:lnTo>
                  <a:lnTo>
                    <a:pt x="9144" y="18288"/>
                  </a:lnTo>
                  <a:lnTo>
                    <a:pt x="18288" y="9144"/>
                  </a:lnTo>
                  <a:lnTo>
                    <a:pt x="18288" y="18288"/>
                  </a:lnTo>
                  <a:lnTo>
                    <a:pt x="961644" y="18288"/>
                  </a:lnTo>
                  <a:lnTo>
                    <a:pt x="961644" y="9144"/>
                  </a:lnTo>
                  <a:lnTo>
                    <a:pt x="970788" y="18288"/>
                  </a:lnTo>
                  <a:lnTo>
                    <a:pt x="970788" y="1098810"/>
                  </a:lnTo>
                  <a:lnTo>
                    <a:pt x="981456" y="1098810"/>
                  </a:lnTo>
                  <a:close/>
                  <a:moveTo>
                    <a:pt x="18288" y="18288"/>
                  </a:moveTo>
                  <a:lnTo>
                    <a:pt x="18288" y="9144"/>
                  </a:lnTo>
                  <a:lnTo>
                    <a:pt x="9144" y="18288"/>
                  </a:lnTo>
                  <a:lnTo>
                    <a:pt x="18288" y="18288"/>
                  </a:lnTo>
                  <a:close/>
                  <a:moveTo>
                    <a:pt x="18288" y="1078998"/>
                  </a:moveTo>
                  <a:lnTo>
                    <a:pt x="18288" y="18288"/>
                  </a:lnTo>
                  <a:lnTo>
                    <a:pt x="9144" y="18288"/>
                  </a:lnTo>
                  <a:lnTo>
                    <a:pt x="9144" y="1078998"/>
                  </a:lnTo>
                  <a:lnTo>
                    <a:pt x="18288" y="1078998"/>
                  </a:lnTo>
                  <a:close/>
                  <a:moveTo>
                    <a:pt x="970788" y="1078998"/>
                  </a:moveTo>
                  <a:lnTo>
                    <a:pt x="9144" y="1078998"/>
                  </a:lnTo>
                  <a:lnTo>
                    <a:pt x="18288" y="1088142"/>
                  </a:lnTo>
                  <a:lnTo>
                    <a:pt x="18288" y="1098810"/>
                  </a:lnTo>
                  <a:lnTo>
                    <a:pt x="961644" y="1098810"/>
                  </a:lnTo>
                  <a:lnTo>
                    <a:pt x="961644" y="1088142"/>
                  </a:lnTo>
                  <a:lnTo>
                    <a:pt x="970788" y="1078998"/>
                  </a:lnTo>
                  <a:close/>
                  <a:moveTo>
                    <a:pt x="18288" y="1098810"/>
                  </a:moveTo>
                  <a:lnTo>
                    <a:pt x="18288" y="1088142"/>
                  </a:lnTo>
                  <a:lnTo>
                    <a:pt x="9144" y="1078998"/>
                  </a:lnTo>
                  <a:lnTo>
                    <a:pt x="9144" y="1098810"/>
                  </a:lnTo>
                  <a:lnTo>
                    <a:pt x="18288" y="1098810"/>
                  </a:lnTo>
                  <a:close/>
                  <a:moveTo>
                    <a:pt x="970788" y="18288"/>
                  </a:moveTo>
                  <a:lnTo>
                    <a:pt x="961644" y="9144"/>
                  </a:lnTo>
                  <a:lnTo>
                    <a:pt x="961644" y="18288"/>
                  </a:lnTo>
                  <a:lnTo>
                    <a:pt x="970788" y="18288"/>
                  </a:lnTo>
                  <a:close/>
                  <a:moveTo>
                    <a:pt x="970788" y="1078998"/>
                  </a:moveTo>
                  <a:lnTo>
                    <a:pt x="970788" y="18288"/>
                  </a:lnTo>
                  <a:lnTo>
                    <a:pt x="961644" y="18288"/>
                  </a:lnTo>
                  <a:lnTo>
                    <a:pt x="961644" y="1078998"/>
                  </a:lnTo>
                  <a:lnTo>
                    <a:pt x="970788" y="1078998"/>
                  </a:lnTo>
                  <a:close/>
                  <a:moveTo>
                    <a:pt x="970788" y="1098810"/>
                  </a:moveTo>
                  <a:lnTo>
                    <a:pt x="970788" y="1078998"/>
                  </a:lnTo>
                  <a:lnTo>
                    <a:pt x="961644" y="1088142"/>
                  </a:lnTo>
                  <a:lnTo>
                    <a:pt x="961644" y="1098810"/>
                  </a:lnTo>
                  <a:lnTo>
                    <a:pt x="970788" y="109881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5" name="object 19"/>
          <p:cNvSpPr/>
          <p:nvPr/>
        </p:nvSpPr>
        <p:spPr>
          <a:xfrm>
            <a:off x="2654640" y="1517040"/>
            <a:ext cx="59436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2400" spc="-55" strike="noStrike">
                <a:solidFill>
                  <a:srgbClr val="ffffff"/>
                </a:solidFill>
                <a:latin typeface="Arial"/>
                <a:ea typeface="DejaVu Sans"/>
              </a:rPr>
              <a:t>LVH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06" name="object 20"/>
          <p:cNvSpPr/>
          <p:nvPr/>
        </p:nvSpPr>
        <p:spPr>
          <a:xfrm>
            <a:off x="4233240" y="1501560"/>
            <a:ext cx="117576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920" bIns="0">
            <a:spAutoFit/>
          </a:bodyPr>
          <a:p>
            <a:pPr marL="12600">
              <a:lnSpc>
                <a:spcPts val="1939"/>
              </a:lnSpc>
              <a:spcBef>
                <a:spcPts val="346"/>
              </a:spcBef>
            </a:pPr>
            <a:r>
              <a:rPr b="0" lang="it-IT" sz="1800" spc="-12" strike="noStrike">
                <a:solidFill>
                  <a:srgbClr val="000000"/>
                </a:solidFill>
                <a:latin typeface="Arial"/>
                <a:ea typeface="DejaVu Sans"/>
              </a:rPr>
              <a:t>Diastolic dysfunction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07" name="object 21"/>
          <p:cNvSpPr/>
          <p:nvPr/>
        </p:nvSpPr>
        <p:spPr>
          <a:xfrm>
            <a:off x="3479400" y="1692720"/>
            <a:ext cx="580320" cy="380160"/>
          </a:xfrm>
          <a:custGeom>
            <a:avLst/>
            <a:gdLst/>
            <a:ahLst/>
            <a:rect l="l" t="t" r="r" b="b"/>
            <a:pathLst>
              <a:path w="581025" h="381000">
                <a:moveTo>
                  <a:pt x="262128" y="252984"/>
                </a:moveTo>
                <a:lnTo>
                  <a:pt x="262128" y="126492"/>
                </a:lnTo>
                <a:lnTo>
                  <a:pt x="0" y="126492"/>
                </a:lnTo>
                <a:lnTo>
                  <a:pt x="0" y="252984"/>
                </a:lnTo>
                <a:lnTo>
                  <a:pt x="262128" y="252984"/>
                </a:lnTo>
                <a:close/>
                <a:moveTo>
                  <a:pt x="580644" y="190500"/>
                </a:moveTo>
                <a:lnTo>
                  <a:pt x="199644" y="0"/>
                </a:lnTo>
                <a:lnTo>
                  <a:pt x="199644" y="126492"/>
                </a:lnTo>
                <a:lnTo>
                  <a:pt x="262128" y="126492"/>
                </a:lnTo>
                <a:lnTo>
                  <a:pt x="262128" y="349758"/>
                </a:lnTo>
                <a:lnTo>
                  <a:pt x="580644" y="190500"/>
                </a:lnTo>
                <a:close/>
                <a:moveTo>
                  <a:pt x="262128" y="349758"/>
                </a:moveTo>
                <a:lnTo>
                  <a:pt x="262128" y="252984"/>
                </a:lnTo>
                <a:lnTo>
                  <a:pt x="199644" y="252984"/>
                </a:lnTo>
                <a:lnTo>
                  <a:pt x="199644" y="381000"/>
                </a:lnTo>
                <a:lnTo>
                  <a:pt x="262128" y="34975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8" name="object 22"/>
          <p:cNvGrpSpPr/>
          <p:nvPr/>
        </p:nvGrpSpPr>
        <p:grpSpPr>
          <a:xfrm>
            <a:off x="2109600" y="2229120"/>
            <a:ext cx="6805440" cy="1203480"/>
            <a:chOff x="2109600" y="2229120"/>
            <a:chExt cx="6805440" cy="1203480"/>
          </a:xfrm>
        </p:grpSpPr>
        <p:sp>
          <p:nvSpPr>
            <p:cNvPr id="209" name="object 23"/>
            <p:cNvSpPr/>
            <p:nvPr/>
          </p:nvSpPr>
          <p:spPr>
            <a:xfrm>
              <a:off x="2109600" y="2626920"/>
              <a:ext cx="5731560" cy="423360"/>
            </a:xfrm>
            <a:custGeom>
              <a:avLst/>
              <a:gdLst/>
              <a:ahLst/>
              <a:rect l="l" t="t" r="r" b="b"/>
              <a:pathLst>
                <a:path w="5732145" h="424180">
                  <a:moveTo>
                    <a:pt x="77724" y="74676"/>
                  </a:moveTo>
                  <a:lnTo>
                    <a:pt x="1524" y="74676"/>
                  </a:lnTo>
                  <a:lnTo>
                    <a:pt x="0" y="150876"/>
                  </a:lnTo>
                  <a:lnTo>
                    <a:pt x="76200" y="150876"/>
                  </a:lnTo>
                  <a:lnTo>
                    <a:pt x="77724" y="74676"/>
                  </a:lnTo>
                  <a:close/>
                  <a:moveTo>
                    <a:pt x="230124" y="74676"/>
                  </a:moveTo>
                  <a:lnTo>
                    <a:pt x="153924" y="74676"/>
                  </a:lnTo>
                  <a:lnTo>
                    <a:pt x="152400" y="150876"/>
                  </a:lnTo>
                  <a:lnTo>
                    <a:pt x="228600" y="150876"/>
                  </a:lnTo>
                  <a:lnTo>
                    <a:pt x="230124" y="74676"/>
                  </a:lnTo>
                  <a:close/>
                  <a:moveTo>
                    <a:pt x="382524" y="74676"/>
                  </a:moveTo>
                  <a:lnTo>
                    <a:pt x="306324" y="74676"/>
                  </a:lnTo>
                  <a:lnTo>
                    <a:pt x="304800" y="150876"/>
                  </a:lnTo>
                  <a:lnTo>
                    <a:pt x="381000" y="150876"/>
                  </a:lnTo>
                  <a:lnTo>
                    <a:pt x="382524" y="74676"/>
                  </a:lnTo>
                  <a:close/>
                  <a:moveTo>
                    <a:pt x="534924" y="76200"/>
                  </a:moveTo>
                  <a:lnTo>
                    <a:pt x="458724" y="74676"/>
                  </a:lnTo>
                  <a:lnTo>
                    <a:pt x="457200" y="150876"/>
                  </a:lnTo>
                  <a:lnTo>
                    <a:pt x="533400" y="152400"/>
                  </a:lnTo>
                  <a:lnTo>
                    <a:pt x="534924" y="76200"/>
                  </a:lnTo>
                  <a:close/>
                  <a:moveTo>
                    <a:pt x="687324" y="76200"/>
                  </a:moveTo>
                  <a:lnTo>
                    <a:pt x="611124" y="76200"/>
                  </a:lnTo>
                  <a:lnTo>
                    <a:pt x="609600" y="152400"/>
                  </a:lnTo>
                  <a:lnTo>
                    <a:pt x="685800" y="152400"/>
                  </a:lnTo>
                  <a:lnTo>
                    <a:pt x="687324" y="76200"/>
                  </a:lnTo>
                  <a:close/>
                  <a:moveTo>
                    <a:pt x="839724" y="76200"/>
                  </a:moveTo>
                  <a:lnTo>
                    <a:pt x="763524" y="76200"/>
                  </a:lnTo>
                  <a:lnTo>
                    <a:pt x="762000" y="152400"/>
                  </a:lnTo>
                  <a:lnTo>
                    <a:pt x="838200" y="152400"/>
                  </a:lnTo>
                  <a:lnTo>
                    <a:pt x="839724" y="76200"/>
                  </a:lnTo>
                  <a:close/>
                  <a:moveTo>
                    <a:pt x="992124" y="76200"/>
                  </a:moveTo>
                  <a:lnTo>
                    <a:pt x="915924" y="76200"/>
                  </a:lnTo>
                  <a:lnTo>
                    <a:pt x="914400" y="152400"/>
                  </a:lnTo>
                  <a:lnTo>
                    <a:pt x="990600" y="152400"/>
                  </a:lnTo>
                  <a:lnTo>
                    <a:pt x="992124" y="76200"/>
                  </a:lnTo>
                  <a:close/>
                  <a:moveTo>
                    <a:pt x="1144524" y="76200"/>
                  </a:moveTo>
                  <a:lnTo>
                    <a:pt x="1068324" y="76200"/>
                  </a:lnTo>
                  <a:lnTo>
                    <a:pt x="1066800" y="152400"/>
                  </a:lnTo>
                  <a:lnTo>
                    <a:pt x="1143000" y="152400"/>
                  </a:lnTo>
                  <a:lnTo>
                    <a:pt x="1144524" y="76200"/>
                  </a:lnTo>
                  <a:close/>
                  <a:moveTo>
                    <a:pt x="1296924" y="76200"/>
                  </a:moveTo>
                  <a:lnTo>
                    <a:pt x="1220724" y="76200"/>
                  </a:lnTo>
                  <a:lnTo>
                    <a:pt x="1219200" y="152400"/>
                  </a:lnTo>
                  <a:lnTo>
                    <a:pt x="1295400" y="152400"/>
                  </a:lnTo>
                  <a:lnTo>
                    <a:pt x="1296924" y="76200"/>
                  </a:lnTo>
                  <a:close/>
                  <a:moveTo>
                    <a:pt x="1449324" y="76200"/>
                  </a:moveTo>
                  <a:lnTo>
                    <a:pt x="1373124" y="76200"/>
                  </a:lnTo>
                  <a:lnTo>
                    <a:pt x="1371600" y="152400"/>
                  </a:lnTo>
                  <a:lnTo>
                    <a:pt x="1447800" y="152400"/>
                  </a:lnTo>
                  <a:lnTo>
                    <a:pt x="1449324" y="76200"/>
                  </a:lnTo>
                  <a:close/>
                  <a:moveTo>
                    <a:pt x="1601724" y="76200"/>
                  </a:moveTo>
                  <a:lnTo>
                    <a:pt x="1525524" y="76200"/>
                  </a:lnTo>
                  <a:lnTo>
                    <a:pt x="1524000" y="152400"/>
                  </a:lnTo>
                  <a:lnTo>
                    <a:pt x="1600200" y="152400"/>
                  </a:lnTo>
                  <a:lnTo>
                    <a:pt x="1601724" y="76200"/>
                  </a:lnTo>
                  <a:close/>
                  <a:moveTo>
                    <a:pt x="1754124" y="76200"/>
                  </a:moveTo>
                  <a:lnTo>
                    <a:pt x="1677924" y="76200"/>
                  </a:lnTo>
                  <a:lnTo>
                    <a:pt x="1676400" y="152400"/>
                  </a:lnTo>
                  <a:lnTo>
                    <a:pt x="1752600" y="152400"/>
                  </a:lnTo>
                  <a:lnTo>
                    <a:pt x="1754124" y="76200"/>
                  </a:lnTo>
                  <a:close/>
                  <a:moveTo>
                    <a:pt x="1906524" y="76200"/>
                  </a:moveTo>
                  <a:lnTo>
                    <a:pt x="1830324" y="76200"/>
                  </a:lnTo>
                  <a:lnTo>
                    <a:pt x="1828800" y="152400"/>
                  </a:lnTo>
                  <a:lnTo>
                    <a:pt x="1905000" y="152400"/>
                  </a:lnTo>
                  <a:lnTo>
                    <a:pt x="1906524" y="76200"/>
                  </a:lnTo>
                  <a:close/>
                  <a:moveTo>
                    <a:pt x="2255520" y="114300"/>
                  </a:moveTo>
                  <a:lnTo>
                    <a:pt x="2026920" y="0"/>
                  </a:lnTo>
                  <a:lnTo>
                    <a:pt x="2026920" y="76200"/>
                  </a:lnTo>
                  <a:lnTo>
                    <a:pt x="1982724" y="76200"/>
                  </a:lnTo>
                  <a:lnTo>
                    <a:pt x="1981200" y="152400"/>
                  </a:lnTo>
                  <a:lnTo>
                    <a:pt x="2026920" y="152400"/>
                  </a:lnTo>
                  <a:lnTo>
                    <a:pt x="2026920" y="228600"/>
                  </a:lnTo>
                  <a:lnTo>
                    <a:pt x="2058924" y="212598"/>
                  </a:lnTo>
                  <a:lnTo>
                    <a:pt x="2255520" y="114300"/>
                  </a:lnTo>
                  <a:close/>
                  <a:moveTo>
                    <a:pt x="5731764" y="233172"/>
                  </a:moveTo>
                  <a:lnTo>
                    <a:pt x="5350764" y="42672"/>
                  </a:lnTo>
                  <a:lnTo>
                    <a:pt x="5350764" y="170688"/>
                  </a:lnTo>
                  <a:lnTo>
                    <a:pt x="5152644" y="170688"/>
                  </a:lnTo>
                  <a:lnTo>
                    <a:pt x="5152644" y="297180"/>
                  </a:lnTo>
                  <a:lnTo>
                    <a:pt x="5350764" y="297180"/>
                  </a:lnTo>
                  <a:lnTo>
                    <a:pt x="5350764" y="423672"/>
                  </a:lnTo>
                  <a:lnTo>
                    <a:pt x="5414772" y="391668"/>
                  </a:lnTo>
                  <a:lnTo>
                    <a:pt x="5731764" y="23317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object 24"/>
            <p:cNvSpPr/>
            <p:nvPr/>
          </p:nvSpPr>
          <p:spPr>
            <a:xfrm>
              <a:off x="7923600" y="2238120"/>
              <a:ext cx="982440" cy="1194480"/>
            </a:xfrm>
            <a:custGeom>
              <a:avLst/>
              <a:gdLst/>
              <a:ahLst/>
              <a:rect l="l" t="t" r="r" b="b"/>
              <a:pathLst>
                <a:path w="982979" h="1195070">
                  <a:moveTo>
                    <a:pt x="982979" y="611123"/>
                  </a:moveTo>
                  <a:lnTo>
                    <a:pt x="981180" y="558278"/>
                  </a:lnTo>
                  <a:lnTo>
                    <a:pt x="975878" y="506703"/>
                  </a:lnTo>
                  <a:lnTo>
                    <a:pt x="967220" y="456580"/>
                  </a:lnTo>
                  <a:lnTo>
                    <a:pt x="955350" y="408090"/>
                  </a:lnTo>
                  <a:lnTo>
                    <a:pt x="940413" y="361414"/>
                  </a:lnTo>
                  <a:lnTo>
                    <a:pt x="922556" y="316734"/>
                  </a:lnTo>
                  <a:lnTo>
                    <a:pt x="901924" y="274232"/>
                  </a:lnTo>
                  <a:lnTo>
                    <a:pt x="878660" y="234087"/>
                  </a:lnTo>
                  <a:lnTo>
                    <a:pt x="852912" y="196482"/>
                  </a:lnTo>
                  <a:lnTo>
                    <a:pt x="824825" y="161598"/>
                  </a:lnTo>
                  <a:lnTo>
                    <a:pt x="794543" y="129616"/>
                  </a:lnTo>
                  <a:lnTo>
                    <a:pt x="762212" y="100718"/>
                  </a:lnTo>
                  <a:lnTo>
                    <a:pt x="727977" y="75085"/>
                  </a:lnTo>
                  <a:lnTo>
                    <a:pt x="691984" y="52897"/>
                  </a:lnTo>
                  <a:lnTo>
                    <a:pt x="654377" y="34338"/>
                  </a:lnTo>
                  <a:lnTo>
                    <a:pt x="615303" y="19587"/>
                  </a:lnTo>
                  <a:lnTo>
                    <a:pt x="574907" y="8826"/>
                  </a:lnTo>
                  <a:lnTo>
                    <a:pt x="533333" y="2236"/>
                  </a:lnTo>
                  <a:lnTo>
                    <a:pt x="490727" y="0"/>
                  </a:lnTo>
                  <a:lnTo>
                    <a:pt x="448350" y="2236"/>
                  </a:lnTo>
                  <a:lnTo>
                    <a:pt x="406981" y="8826"/>
                  </a:lnTo>
                  <a:lnTo>
                    <a:pt x="366766" y="19587"/>
                  </a:lnTo>
                  <a:lnTo>
                    <a:pt x="327852" y="34338"/>
                  </a:lnTo>
                  <a:lnTo>
                    <a:pt x="290386" y="52897"/>
                  </a:lnTo>
                  <a:lnTo>
                    <a:pt x="254514" y="75085"/>
                  </a:lnTo>
                  <a:lnTo>
                    <a:pt x="220383" y="100718"/>
                  </a:lnTo>
                  <a:lnTo>
                    <a:pt x="188141" y="129616"/>
                  </a:lnTo>
                  <a:lnTo>
                    <a:pt x="157932" y="161598"/>
                  </a:lnTo>
                  <a:lnTo>
                    <a:pt x="129905" y="196482"/>
                  </a:lnTo>
                  <a:lnTo>
                    <a:pt x="104205" y="234087"/>
                  </a:lnTo>
                  <a:lnTo>
                    <a:pt x="80979" y="274232"/>
                  </a:lnTo>
                  <a:lnTo>
                    <a:pt x="60375" y="316734"/>
                  </a:lnTo>
                  <a:lnTo>
                    <a:pt x="42538" y="361414"/>
                  </a:lnTo>
                  <a:lnTo>
                    <a:pt x="27615" y="408090"/>
                  </a:lnTo>
                  <a:lnTo>
                    <a:pt x="15753" y="456580"/>
                  </a:lnTo>
                  <a:lnTo>
                    <a:pt x="7099" y="506703"/>
                  </a:lnTo>
                  <a:lnTo>
                    <a:pt x="1799" y="558278"/>
                  </a:lnTo>
                  <a:lnTo>
                    <a:pt x="0" y="611123"/>
                  </a:lnTo>
                  <a:lnTo>
                    <a:pt x="1799" y="663741"/>
                  </a:lnTo>
                  <a:lnTo>
                    <a:pt x="7099" y="715111"/>
                  </a:lnTo>
                  <a:lnTo>
                    <a:pt x="15753" y="765053"/>
                  </a:lnTo>
                  <a:lnTo>
                    <a:pt x="27615" y="813383"/>
                  </a:lnTo>
                  <a:lnTo>
                    <a:pt x="42538" y="859918"/>
                  </a:lnTo>
                  <a:lnTo>
                    <a:pt x="60375" y="904477"/>
                  </a:lnTo>
                  <a:lnTo>
                    <a:pt x="80979" y="946875"/>
                  </a:lnTo>
                  <a:lnTo>
                    <a:pt x="104205" y="986932"/>
                  </a:lnTo>
                  <a:lnTo>
                    <a:pt x="129905" y="1024463"/>
                  </a:lnTo>
                  <a:lnTo>
                    <a:pt x="157932" y="1059287"/>
                  </a:lnTo>
                  <a:lnTo>
                    <a:pt x="188141" y="1091221"/>
                  </a:lnTo>
                  <a:lnTo>
                    <a:pt x="220383" y="1120081"/>
                  </a:lnTo>
                  <a:lnTo>
                    <a:pt x="254514" y="1145686"/>
                  </a:lnTo>
                  <a:lnTo>
                    <a:pt x="290386" y="1167853"/>
                  </a:lnTo>
                  <a:lnTo>
                    <a:pt x="327852" y="1186400"/>
                  </a:lnTo>
                  <a:lnTo>
                    <a:pt x="350066" y="1194815"/>
                  </a:lnTo>
                  <a:lnTo>
                    <a:pt x="632072" y="1194815"/>
                  </a:lnTo>
                  <a:lnTo>
                    <a:pt x="691984" y="1167853"/>
                  </a:lnTo>
                  <a:lnTo>
                    <a:pt x="727977" y="1145686"/>
                  </a:lnTo>
                  <a:lnTo>
                    <a:pt x="762212" y="1120081"/>
                  </a:lnTo>
                  <a:lnTo>
                    <a:pt x="794543" y="1091221"/>
                  </a:lnTo>
                  <a:lnTo>
                    <a:pt x="824825" y="1059287"/>
                  </a:lnTo>
                  <a:lnTo>
                    <a:pt x="852912" y="1024463"/>
                  </a:lnTo>
                  <a:lnTo>
                    <a:pt x="878660" y="986932"/>
                  </a:lnTo>
                  <a:lnTo>
                    <a:pt x="901924" y="946875"/>
                  </a:lnTo>
                  <a:lnTo>
                    <a:pt x="922556" y="904477"/>
                  </a:lnTo>
                  <a:lnTo>
                    <a:pt x="940413" y="859918"/>
                  </a:lnTo>
                  <a:lnTo>
                    <a:pt x="955350" y="813383"/>
                  </a:lnTo>
                  <a:lnTo>
                    <a:pt x="967220" y="765053"/>
                  </a:lnTo>
                  <a:lnTo>
                    <a:pt x="975878" y="715111"/>
                  </a:lnTo>
                  <a:lnTo>
                    <a:pt x="981180" y="663741"/>
                  </a:lnTo>
                  <a:lnTo>
                    <a:pt x="982979" y="611123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object 25"/>
            <p:cNvSpPr/>
            <p:nvPr/>
          </p:nvSpPr>
          <p:spPr>
            <a:xfrm>
              <a:off x="7914240" y="2229120"/>
              <a:ext cx="1000800" cy="1203120"/>
            </a:xfrm>
            <a:custGeom>
              <a:avLst/>
              <a:gdLst/>
              <a:ahLst/>
              <a:rect l="l" t="t" r="r" b="b"/>
              <a:pathLst>
                <a:path w="1001395" h="1203960">
                  <a:moveTo>
                    <a:pt x="1001267" y="650747"/>
                  </a:moveTo>
                  <a:lnTo>
                    <a:pt x="1001267" y="588263"/>
                  </a:lnTo>
                  <a:lnTo>
                    <a:pt x="995171" y="525779"/>
                  </a:lnTo>
                  <a:lnTo>
                    <a:pt x="986027" y="464819"/>
                  </a:lnTo>
                  <a:lnTo>
                    <a:pt x="970787" y="406907"/>
                  </a:lnTo>
                  <a:lnTo>
                    <a:pt x="952499" y="352043"/>
                  </a:lnTo>
                  <a:lnTo>
                    <a:pt x="929639" y="298703"/>
                  </a:lnTo>
                  <a:lnTo>
                    <a:pt x="902207" y="249935"/>
                  </a:lnTo>
                  <a:lnTo>
                    <a:pt x="871727" y="204215"/>
                  </a:lnTo>
                  <a:lnTo>
                    <a:pt x="838199" y="161543"/>
                  </a:lnTo>
                  <a:lnTo>
                    <a:pt x="801623" y="123443"/>
                  </a:lnTo>
                  <a:lnTo>
                    <a:pt x="760475" y="89915"/>
                  </a:lnTo>
                  <a:lnTo>
                    <a:pt x="717803" y="60959"/>
                  </a:lnTo>
                  <a:lnTo>
                    <a:pt x="673607" y="38099"/>
                  </a:lnTo>
                  <a:lnTo>
                    <a:pt x="626363" y="19811"/>
                  </a:lnTo>
                  <a:lnTo>
                    <a:pt x="577595" y="7619"/>
                  </a:lnTo>
                  <a:lnTo>
                    <a:pt x="525779" y="0"/>
                  </a:lnTo>
                  <a:lnTo>
                    <a:pt x="473963" y="0"/>
                  </a:lnTo>
                  <a:lnTo>
                    <a:pt x="423671" y="7619"/>
                  </a:lnTo>
                  <a:lnTo>
                    <a:pt x="350519" y="27431"/>
                  </a:lnTo>
                  <a:lnTo>
                    <a:pt x="304799" y="48767"/>
                  </a:lnTo>
                  <a:lnTo>
                    <a:pt x="260603" y="74675"/>
                  </a:lnTo>
                  <a:lnTo>
                    <a:pt x="199643" y="123443"/>
                  </a:lnTo>
                  <a:lnTo>
                    <a:pt x="163067" y="161543"/>
                  </a:lnTo>
                  <a:lnTo>
                    <a:pt x="129539" y="204215"/>
                  </a:lnTo>
                  <a:lnTo>
                    <a:pt x="99059" y="249935"/>
                  </a:lnTo>
                  <a:lnTo>
                    <a:pt x="71627" y="298703"/>
                  </a:lnTo>
                  <a:lnTo>
                    <a:pt x="38099" y="379475"/>
                  </a:lnTo>
                  <a:lnTo>
                    <a:pt x="15239" y="464819"/>
                  </a:lnTo>
                  <a:lnTo>
                    <a:pt x="0" y="588263"/>
                  </a:lnTo>
                  <a:lnTo>
                    <a:pt x="0" y="652271"/>
                  </a:lnTo>
                  <a:lnTo>
                    <a:pt x="6095" y="714755"/>
                  </a:lnTo>
                  <a:lnTo>
                    <a:pt x="15239" y="774191"/>
                  </a:lnTo>
                  <a:lnTo>
                    <a:pt x="18287" y="785774"/>
                  </a:lnTo>
                  <a:lnTo>
                    <a:pt x="18287" y="620267"/>
                  </a:lnTo>
                  <a:lnTo>
                    <a:pt x="21335" y="557783"/>
                  </a:lnTo>
                  <a:lnTo>
                    <a:pt x="33527" y="469391"/>
                  </a:lnTo>
                  <a:lnTo>
                    <a:pt x="56387" y="385571"/>
                  </a:lnTo>
                  <a:lnTo>
                    <a:pt x="77723" y="332231"/>
                  </a:lnTo>
                  <a:lnTo>
                    <a:pt x="115823" y="259079"/>
                  </a:lnTo>
                  <a:lnTo>
                    <a:pt x="160019" y="193547"/>
                  </a:lnTo>
                  <a:lnTo>
                    <a:pt x="213359" y="137159"/>
                  </a:lnTo>
                  <a:lnTo>
                    <a:pt x="251459" y="105155"/>
                  </a:lnTo>
                  <a:lnTo>
                    <a:pt x="292607" y="77723"/>
                  </a:lnTo>
                  <a:lnTo>
                    <a:pt x="335279" y="54863"/>
                  </a:lnTo>
                  <a:lnTo>
                    <a:pt x="403859" y="30479"/>
                  </a:lnTo>
                  <a:lnTo>
                    <a:pt x="452627" y="21335"/>
                  </a:lnTo>
                  <a:lnTo>
                    <a:pt x="501395" y="18287"/>
                  </a:lnTo>
                  <a:lnTo>
                    <a:pt x="550163" y="21335"/>
                  </a:lnTo>
                  <a:lnTo>
                    <a:pt x="597407" y="30479"/>
                  </a:lnTo>
                  <a:lnTo>
                    <a:pt x="643127" y="45719"/>
                  </a:lnTo>
                  <a:lnTo>
                    <a:pt x="687323" y="65531"/>
                  </a:lnTo>
                  <a:lnTo>
                    <a:pt x="729995" y="91439"/>
                  </a:lnTo>
                  <a:lnTo>
                    <a:pt x="769619" y="120395"/>
                  </a:lnTo>
                  <a:lnTo>
                    <a:pt x="824483" y="173735"/>
                  </a:lnTo>
                  <a:lnTo>
                    <a:pt x="871727" y="236219"/>
                  </a:lnTo>
                  <a:lnTo>
                    <a:pt x="899159" y="283463"/>
                  </a:lnTo>
                  <a:lnTo>
                    <a:pt x="912875" y="307847"/>
                  </a:lnTo>
                  <a:lnTo>
                    <a:pt x="934211" y="358139"/>
                  </a:lnTo>
                  <a:lnTo>
                    <a:pt x="960119" y="440435"/>
                  </a:lnTo>
                  <a:lnTo>
                    <a:pt x="976883" y="528827"/>
                  </a:lnTo>
                  <a:lnTo>
                    <a:pt x="982979" y="620267"/>
                  </a:lnTo>
                  <a:lnTo>
                    <a:pt x="982979" y="785774"/>
                  </a:lnTo>
                  <a:lnTo>
                    <a:pt x="986027" y="774191"/>
                  </a:lnTo>
                  <a:lnTo>
                    <a:pt x="992123" y="743711"/>
                  </a:lnTo>
                  <a:lnTo>
                    <a:pt x="1001267" y="650747"/>
                  </a:lnTo>
                  <a:close/>
                  <a:moveTo>
                    <a:pt x="386714" y="1203959"/>
                  </a:moveTo>
                  <a:lnTo>
                    <a:pt x="335279" y="1184147"/>
                  </a:lnTo>
                  <a:lnTo>
                    <a:pt x="271271" y="1149095"/>
                  </a:lnTo>
                  <a:lnTo>
                    <a:pt x="231647" y="1118615"/>
                  </a:lnTo>
                  <a:lnTo>
                    <a:pt x="176783" y="1065275"/>
                  </a:lnTo>
                  <a:lnTo>
                    <a:pt x="129539" y="1002791"/>
                  </a:lnTo>
                  <a:lnTo>
                    <a:pt x="102107" y="955547"/>
                  </a:lnTo>
                  <a:lnTo>
                    <a:pt x="88391" y="931163"/>
                  </a:lnTo>
                  <a:lnTo>
                    <a:pt x="67055" y="880871"/>
                  </a:lnTo>
                  <a:lnTo>
                    <a:pt x="41147" y="798575"/>
                  </a:lnTo>
                  <a:lnTo>
                    <a:pt x="24383" y="711707"/>
                  </a:lnTo>
                  <a:lnTo>
                    <a:pt x="18287" y="620267"/>
                  </a:lnTo>
                  <a:lnTo>
                    <a:pt x="18287" y="785774"/>
                  </a:lnTo>
                  <a:lnTo>
                    <a:pt x="30479" y="832103"/>
                  </a:lnTo>
                  <a:lnTo>
                    <a:pt x="48767" y="888491"/>
                  </a:lnTo>
                  <a:lnTo>
                    <a:pt x="71627" y="940307"/>
                  </a:lnTo>
                  <a:lnTo>
                    <a:pt x="99059" y="990599"/>
                  </a:lnTo>
                  <a:lnTo>
                    <a:pt x="129539" y="1036319"/>
                  </a:lnTo>
                  <a:lnTo>
                    <a:pt x="163067" y="1077467"/>
                  </a:lnTo>
                  <a:lnTo>
                    <a:pt x="199643" y="1115567"/>
                  </a:lnTo>
                  <a:lnTo>
                    <a:pt x="240791" y="1149095"/>
                  </a:lnTo>
                  <a:lnTo>
                    <a:pt x="260603" y="1164335"/>
                  </a:lnTo>
                  <a:lnTo>
                    <a:pt x="283463" y="1178051"/>
                  </a:lnTo>
                  <a:lnTo>
                    <a:pt x="304799" y="1190243"/>
                  </a:lnTo>
                  <a:lnTo>
                    <a:pt x="327659" y="1202435"/>
                  </a:lnTo>
                  <a:lnTo>
                    <a:pt x="331723" y="1203959"/>
                  </a:lnTo>
                  <a:lnTo>
                    <a:pt x="386714" y="1203959"/>
                  </a:lnTo>
                  <a:close/>
                  <a:moveTo>
                    <a:pt x="982979" y="785774"/>
                  </a:moveTo>
                  <a:lnTo>
                    <a:pt x="982979" y="620267"/>
                  </a:lnTo>
                  <a:lnTo>
                    <a:pt x="979931" y="681227"/>
                  </a:lnTo>
                  <a:lnTo>
                    <a:pt x="976883" y="711707"/>
                  </a:lnTo>
                  <a:lnTo>
                    <a:pt x="967739" y="771143"/>
                  </a:lnTo>
                  <a:lnTo>
                    <a:pt x="960119" y="798575"/>
                  </a:lnTo>
                  <a:lnTo>
                    <a:pt x="952499" y="827531"/>
                  </a:lnTo>
                  <a:lnTo>
                    <a:pt x="912875" y="932687"/>
                  </a:lnTo>
                  <a:lnTo>
                    <a:pt x="871727" y="1002791"/>
                  </a:lnTo>
                  <a:lnTo>
                    <a:pt x="841247" y="1045463"/>
                  </a:lnTo>
                  <a:lnTo>
                    <a:pt x="787907" y="1101851"/>
                  </a:lnTo>
                  <a:lnTo>
                    <a:pt x="729995" y="1149095"/>
                  </a:lnTo>
                  <a:lnTo>
                    <a:pt x="687323" y="1173479"/>
                  </a:lnTo>
                  <a:lnTo>
                    <a:pt x="620267" y="1202435"/>
                  </a:lnTo>
                  <a:lnTo>
                    <a:pt x="614552" y="1203959"/>
                  </a:lnTo>
                  <a:lnTo>
                    <a:pt x="667076" y="1203959"/>
                  </a:lnTo>
                  <a:lnTo>
                    <a:pt x="719327" y="1178051"/>
                  </a:lnTo>
                  <a:lnTo>
                    <a:pt x="761999" y="1149095"/>
                  </a:lnTo>
                  <a:lnTo>
                    <a:pt x="801623" y="1115567"/>
                  </a:lnTo>
                  <a:lnTo>
                    <a:pt x="838199" y="1077467"/>
                  </a:lnTo>
                  <a:lnTo>
                    <a:pt x="871727" y="1036319"/>
                  </a:lnTo>
                  <a:lnTo>
                    <a:pt x="929639" y="940307"/>
                  </a:lnTo>
                  <a:lnTo>
                    <a:pt x="963167" y="859535"/>
                  </a:lnTo>
                  <a:lnTo>
                    <a:pt x="970787" y="832103"/>
                  </a:lnTo>
                  <a:lnTo>
                    <a:pt x="982979" y="78577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2" name="object 26"/>
          <p:cNvSpPr/>
          <p:nvPr/>
        </p:nvSpPr>
        <p:spPr>
          <a:xfrm>
            <a:off x="8035920" y="2644560"/>
            <a:ext cx="83736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2400" spc="-12" strike="noStrike">
                <a:solidFill>
                  <a:srgbClr val="000000"/>
                </a:solidFill>
                <a:latin typeface="Arial"/>
                <a:ea typeface="DejaVu Sans"/>
              </a:rPr>
              <a:t>Death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13" name="object 27"/>
          <p:cNvSpPr/>
          <p:nvPr/>
        </p:nvSpPr>
        <p:spPr>
          <a:xfrm>
            <a:off x="1010160" y="157320"/>
            <a:ext cx="746748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3200" spc="-86" strike="noStrike">
                <a:solidFill>
                  <a:srgbClr val="ffc000"/>
                </a:solidFill>
                <a:latin typeface="Trebuchet MS"/>
              </a:rPr>
              <a:t>Progression</a:t>
            </a:r>
            <a:r>
              <a:rPr b="0" lang="it-IT" sz="3200" spc="-262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200" spc="-111" strike="noStrike">
                <a:solidFill>
                  <a:srgbClr val="ffc000"/>
                </a:solidFill>
                <a:latin typeface="Trebuchet MS"/>
              </a:rPr>
              <a:t>from</a:t>
            </a:r>
            <a:r>
              <a:rPr b="0" lang="it-IT" sz="3200" spc="-211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200" spc="-97" strike="noStrike">
                <a:solidFill>
                  <a:srgbClr val="ffc000"/>
                </a:solidFill>
                <a:latin typeface="Trebuchet MS"/>
              </a:rPr>
              <a:t>risk</a:t>
            </a:r>
            <a:r>
              <a:rPr b="0" lang="it-IT" sz="3200" spc="-225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200" spc="-145" strike="noStrike">
                <a:solidFill>
                  <a:srgbClr val="ffc000"/>
                </a:solidFill>
                <a:latin typeface="Trebuchet MS"/>
              </a:rPr>
              <a:t>factors</a:t>
            </a:r>
            <a:r>
              <a:rPr b="0" lang="it-IT" sz="3200" spc="-225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200" spc="-106" strike="noStrike">
                <a:solidFill>
                  <a:srgbClr val="ffc000"/>
                </a:solidFill>
                <a:latin typeface="Trebuchet MS"/>
              </a:rPr>
              <a:t>to</a:t>
            </a:r>
            <a:r>
              <a:rPr b="0" lang="it-IT" sz="3200" spc="-202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200" spc="-126" strike="noStrike">
                <a:solidFill>
                  <a:srgbClr val="ffc000"/>
                </a:solidFill>
                <a:latin typeface="Trebuchet MS"/>
              </a:rPr>
              <a:t>heart</a:t>
            </a:r>
            <a:r>
              <a:rPr b="0" lang="it-IT" sz="3200" spc="-211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200" spc="-97" strike="noStrike">
                <a:solidFill>
                  <a:srgbClr val="ffc000"/>
                </a:solidFill>
                <a:latin typeface="Trebuchet MS"/>
              </a:rPr>
              <a:t>failure</a:t>
            </a:r>
            <a:endParaRPr b="0" lang="it-IT" sz="3200" spc="-1" strike="noStrike">
              <a:latin typeface="Arial"/>
            </a:endParaRPr>
          </a:p>
        </p:txBody>
      </p:sp>
      <p:grpSp>
        <p:nvGrpSpPr>
          <p:cNvPr id="214" name="object 28"/>
          <p:cNvGrpSpPr/>
          <p:nvPr/>
        </p:nvGrpSpPr>
        <p:grpSpPr>
          <a:xfrm>
            <a:off x="12600" y="849960"/>
            <a:ext cx="9143280" cy="6011280"/>
            <a:chOff x="12600" y="849960"/>
            <a:chExt cx="9143280" cy="6011280"/>
          </a:xfrm>
        </p:grpSpPr>
        <p:sp>
          <p:nvSpPr>
            <p:cNvPr id="215" name="object 29"/>
            <p:cNvSpPr/>
            <p:nvPr/>
          </p:nvSpPr>
          <p:spPr>
            <a:xfrm>
              <a:off x="4521960" y="2648160"/>
              <a:ext cx="784080" cy="354960"/>
            </a:xfrm>
            <a:custGeom>
              <a:avLst/>
              <a:gdLst/>
              <a:ahLst/>
              <a:rect l="l" t="t" r="r" b="b"/>
              <a:pathLst>
                <a:path w="784860" h="355600">
                  <a:moveTo>
                    <a:pt x="784859" y="179831"/>
                  </a:moveTo>
                  <a:lnTo>
                    <a:pt x="691895" y="103631"/>
                  </a:lnTo>
                  <a:lnTo>
                    <a:pt x="594359" y="45719"/>
                  </a:lnTo>
                  <a:lnTo>
                    <a:pt x="524255" y="21335"/>
                  </a:lnTo>
                  <a:lnTo>
                    <a:pt x="461771" y="4571"/>
                  </a:lnTo>
                  <a:lnTo>
                    <a:pt x="396239" y="0"/>
                  </a:lnTo>
                  <a:lnTo>
                    <a:pt x="329183" y="4571"/>
                  </a:lnTo>
                  <a:lnTo>
                    <a:pt x="268223" y="18287"/>
                  </a:lnTo>
                  <a:lnTo>
                    <a:pt x="213359" y="36575"/>
                  </a:lnTo>
                  <a:lnTo>
                    <a:pt x="158495" y="65531"/>
                  </a:lnTo>
                  <a:lnTo>
                    <a:pt x="76199" y="112775"/>
                  </a:lnTo>
                  <a:lnTo>
                    <a:pt x="0" y="181355"/>
                  </a:lnTo>
                  <a:lnTo>
                    <a:pt x="35051" y="217931"/>
                  </a:lnTo>
                  <a:lnTo>
                    <a:pt x="94487" y="260603"/>
                  </a:lnTo>
                  <a:lnTo>
                    <a:pt x="156971" y="300227"/>
                  </a:lnTo>
                  <a:lnTo>
                    <a:pt x="237743" y="332231"/>
                  </a:lnTo>
                  <a:lnTo>
                    <a:pt x="338327" y="352043"/>
                  </a:lnTo>
                  <a:lnTo>
                    <a:pt x="437387" y="355091"/>
                  </a:lnTo>
                  <a:lnTo>
                    <a:pt x="518159" y="341375"/>
                  </a:lnTo>
                  <a:lnTo>
                    <a:pt x="614171" y="304799"/>
                  </a:lnTo>
                  <a:lnTo>
                    <a:pt x="705611" y="246887"/>
                  </a:lnTo>
                  <a:lnTo>
                    <a:pt x="784859" y="1798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object 30"/>
            <p:cNvSpPr/>
            <p:nvPr/>
          </p:nvSpPr>
          <p:spPr>
            <a:xfrm>
              <a:off x="85680" y="849960"/>
              <a:ext cx="9070200" cy="24120"/>
            </a:xfrm>
            <a:custGeom>
              <a:avLst/>
              <a:gdLst/>
              <a:ahLst/>
              <a:rect l="l" t="t" r="r" b="b"/>
              <a:pathLst>
                <a:path w="9070975" h="24765">
                  <a:moveTo>
                    <a:pt x="0" y="0"/>
                  </a:moveTo>
                  <a:lnTo>
                    <a:pt x="0" y="24383"/>
                  </a:lnTo>
                  <a:lnTo>
                    <a:pt x="9070841" y="24383"/>
                  </a:lnTo>
                  <a:lnTo>
                    <a:pt x="90708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ed0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object 31"/>
            <p:cNvSpPr/>
            <p:nvPr/>
          </p:nvSpPr>
          <p:spPr>
            <a:xfrm>
              <a:off x="12600" y="3432960"/>
              <a:ext cx="9143280" cy="3428280"/>
            </a:xfrm>
            <a:custGeom>
              <a:avLst/>
              <a:gdLst/>
              <a:ahLst/>
              <a:rect l="l" t="t" r="r" b="b"/>
              <a:pathLst>
                <a:path w="9144000" h="3429000">
                  <a:moveTo>
                    <a:pt x="9143993" y="3428993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3"/>
                  </a:lnTo>
                  <a:lnTo>
                    <a:pt x="9143993" y="34289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8" name="object 32"/>
          <p:cNvSpPr/>
          <p:nvPr/>
        </p:nvSpPr>
        <p:spPr>
          <a:xfrm>
            <a:off x="312120" y="4852800"/>
            <a:ext cx="1546920" cy="91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2441"/>
              </a:lnSpc>
              <a:spcBef>
                <a:spcPts val="96"/>
              </a:spcBef>
            </a:pPr>
            <a:r>
              <a:rPr b="0" lang="it-IT" sz="2200" spc="-12" strike="noStrike">
                <a:solidFill>
                  <a:srgbClr val="ffffff"/>
                </a:solidFill>
                <a:latin typeface="Arial"/>
                <a:ea typeface="DejaVu Sans"/>
              </a:rPr>
              <a:t>Normal</a:t>
            </a:r>
            <a:endParaRPr b="0" lang="it-IT" sz="2200" spc="-1" strike="noStrike">
              <a:latin typeface="Arial"/>
            </a:endParaRPr>
          </a:p>
          <a:p>
            <a:pPr marL="12600">
              <a:lnSpc>
                <a:spcPts val="2239"/>
              </a:lnSpc>
              <a:spcBef>
                <a:spcPts val="210"/>
              </a:spcBef>
            </a:pPr>
            <a:r>
              <a:rPr b="0" lang="it-IT" sz="2200" spc="-46" strike="noStrike">
                <a:solidFill>
                  <a:srgbClr val="ffffff"/>
                </a:solidFill>
                <a:latin typeface="Arial"/>
                <a:ea typeface="DejaVu Sans"/>
              </a:rPr>
              <a:t>LV</a:t>
            </a:r>
            <a:r>
              <a:rPr b="0" lang="it-IT" sz="2200" spc="-106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it-IT" sz="2200" spc="-12" strike="noStrike">
                <a:solidFill>
                  <a:srgbClr val="ffffff"/>
                </a:solidFill>
                <a:latin typeface="Arial"/>
                <a:ea typeface="DejaVu Sans"/>
              </a:rPr>
              <a:t>structure </a:t>
            </a:r>
            <a:r>
              <a:rPr b="0" lang="it-IT" sz="2200" spc="-1" strike="noStrike">
                <a:solidFill>
                  <a:srgbClr val="ffffff"/>
                </a:solidFill>
                <a:latin typeface="Arial"/>
                <a:ea typeface="DejaVu Sans"/>
              </a:rPr>
              <a:t>and</a:t>
            </a:r>
            <a:r>
              <a:rPr b="0" lang="it-IT" sz="2200" spc="-52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it-IT" sz="2200" spc="-12" strike="noStrike">
                <a:solidFill>
                  <a:srgbClr val="ffffff"/>
                </a:solidFill>
                <a:latin typeface="Arial"/>
                <a:ea typeface="DejaVu Sans"/>
              </a:rPr>
              <a:t>function</a:t>
            </a:r>
            <a:endParaRPr b="0" lang="it-IT" sz="2200" spc="-1" strike="noStrike">
              <a:latin typeface="Arial"/>
            </a:endParaRPr>
          </a:p>
        </p:txBody>
      </p:sp>
      <p:grpSp>
        <p:nvGrpSpPr>
          <p:cNvPr id="219" name="object 33"/>
          <p:cNvGrpSpPr/>
          <p:nvPr/>
        </p:nvGrpSpPr>
        <p:grpSpPr>
          <a:xfrm>
            <a:off x="2449440" y="3432960"/>
            <a:ext cx="4470120" cy="930960"/>
            <a:chOff x="2449440" y="3432960"/>
            <a:chExt cx="4470120" cy="930960"/>
          </a:xfrm>
        </p:grpSpPr>
        <p:sp>
          <p:nvSpPr>
            <p:cNvPr id="220" name="object 34"/>
            <p:cNvSpPr/>
            <p:nvPr/>
          </p:nvSpPr>
          <p:spPr>
            <a:xfrm>
              <a:off x="6613920" y="3432960"/>
              <a:ext cx="280080" cy="25200"/>
            </a:xfrm>
            <a:custGeom>
              <a:avLst/>
              <a:gdLst/>
              <a:ahLst/>
              <a:rect l="l" t="t" r="r" b="b"/>
              <a:pathLst>
                <a:path w="280670" h="26035">
                  <a:moveTo>
                    <a:pt x="280508" y="0"/>
                  </a:moveTo>
                  <a:lnTo>
                    <a:pt x="0" y="0"/>
                  </a:lnTo>
                  <a:lnTo>
                    <a:pt x="16668" y="6326"/>
                  </a:lnTo>
                  <a:lnTo>
                    <a:pt x="56829" y="17083"/>
                  </a:lnTo>
                  <a:lnTo>
                    <a:pt x="98163" y="23671"/>
                  </a:lnTo>
                  <a:lnTo>
                    <a:pt x="140528" y="25907"/>
                  </a:lnTo>
                  <a:lnTo>
                    <a:pt x="182678" y="23671"/>
                  </a:lnTo>
                  <a:lnTo>
                    <a:pt x="223843" y="17083"/>
                  </a:lnTo>
                  <a:lnTo>
                    <a:pt x="263876" y="6326"/>
                  </a:lnTo>
                  <a:lnTo>
                    <a:pt x="28050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object 35"/>
            <p:cNvSpPr/>
            <p:nvPr/>
          </p:nvSpPr>
          <p:spPr>
            <a:xfrm>
              <a:off x="5687640" y="3432960"/>
              <a:ext cx="1231920" cy="554400"/>
            </a:xfrm>
            <a:custGeom>
              <a:avLst/>
              <a:gdLst/>
              <a:ahLst/>
              <a:rect l="l" t="t" r="r" b="b"/>
              <a:pathLst>
                <a:path w="1232534" h="554989">
                  <a:moveTo>
                    <a:pt x="629678" y="0"/>
                  </a:moveTo>
                  <a:lnTo>
                    <a:pt x="339102" y="0"/>
                  </a:lnTo>
                  <a:lnTo>
                    <a:pt x="301752" y="12192"/>
                  </a:lnTo>
                  <a:lnTo>
                    <a:pt x="381863" y="93332"/>
                  </a:lnTo>
                  <a:lnTo>
                    <a:pt x="0" y="472440"/>
                  </a:lnTo>
                  <a:lnTo>
                    <a:pt x="80772" y="554736"/>
                  </a:lnTo>
                  <a:lnTo>
                    <a:pt x="462203" y="174675"/>
                  </a:lnTo>
                  <a:lnTo>
                    <a:pt x="502920" y="215912"/>
                  </a:lnTo>
                  <a:lnTo>
                    <a:pt x="542544" y="256032"/>
                  </a:lnTo>
                  <a:lnTo>
                    <a:pt x="629678" y="0"/>
                  </a:lnTo>
                  <a:close/>
                  <a:moveTo>
                    <a:pt x="1232484" y="0"/>
                  </a:moveTo>
                  <a:lnTo>
                    <a:pt x="1179957" y="0"/>
                  </a:lnTo>
                  <a:lnTo>
                    <a:pt x="1162812" y="4572"/>
                  </a:lnTo>
                  <a:lnTo>
                    <a:pt x="1138428" y="9144"/>
                  </a:lnTo>
                  <a:lnTo>
                    <a:pt x="1115568" y="13716"/>
                  </a:lnTo>
                  <a:lnTo>
                    <a:pt x="1066800" y="16764"/>
                  </a:lnTo>
                  <a:lnTo>
                    <a:pt x="1018032" y="13716"/>
                  </a:lnTo>
                  <a:lnTo>
                    <a:pt x="993648" y="9144"/>
                  </a:lnTo>
                  <a:lnTo>
                    <a:pt x="970788" y="4572"/>
                  </a:lnTo>
                  <a:lnTo>
                    <a:pt x="952500" y="0"/>
                  </a:lnTo>
                  <a:lnTo>
                    <a:pt x="898398" y="0"/>
                  </a:lnTo>
                  <a:lnTo>
                    <a:pt x="941832" y="16764"/>
                  </a:lnTo>
                  <a:lnTo>
                    <a:pt x="990600" y="28956"/>
                  </a:lnTo>
                  <a:lnTo>
                    <a:pt x="1040892" y="35052"/>
                  </a:lnTo>
                  <a:lnTo>
                    <a:pt x="1092708" y="35052"/>
                  </a:lnTo>
                  <a:lnTo>
                    <a:pt x="1118616" y="32004"/>
                  </a:lnTo>
                  <a:lnTo>
                    <a:pt x="1143000" y="28956"/>
                  </a:lnTo>
                  <a:lnTo>
                    <a:pt x="1167384" y="22860"/>
                  </a:lnTo>
                  <a:lnTo>
                    <a:pt x="1216152" y="7620"/>
                  </a:lnTo>
                  <a:lnTo>
                    <a:pt x="12324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object 36"/>
            <p:cNvSpPr/>
            <p:nvPr/>
          </p:nvSpPr>
          <p:spPr>
            <a:xfrm>
              <a:off x="2459880" y="3432960"/>
              <a:ext cx="961200" cy="921240"/>
            </a:xfrm>
            <a:custGeom>
              <a:avLst/>
              <a:gdLst/>
              <a:ahLst/>
              <a:rect l="l" t="t" r="r" b="b"/>
              <a:pathLst>
                <a:path w="962025" h="922020">
                  <a:moveTo>
                    <a:pt x="961643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961643" y="922019"/>
                  </a:lnTo>
                  <a:lnTo>
                    <a:pt x="961643" y="0"/>
                  </a:lnTo>
                  <a:close/>
                </a:path>
              </a:pathLst>
            </a:custGeom>
            <a:solidFill>
              <a:srgbClr val="1f48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object 37"/>
            <p:cNvSpPr/>
            <p:nvPr/>
          </p:nvSpPr>
          <p:spPr>
            <a:xfrm>
              <a:off x="2449440" y="3432960"/>
              <a:ext cx="981000" cy="930960"/>
            </a:xfrm>
            <a:custGeom>
              <a:avLst/>
              <a:gdLst/>
              <a:ahLst/>
              <a:rect l="l" t="t" r="r" b="b"/>
              <a:pathLst>
                <a:path w="981710" h="931545">
                  <a:moveTo>
                    <a:pt x="19811" y="911351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931163"/>
                  </a:lnTo>
                  <a:lnTo>
                    <a:pt x="10667" y="931163"/>
                  </a:lnTo>
                  <a:lnTo>
                    <a:pt x="10667" y="911351"/>
                  </a:lnTo>
                  <a:lnTo>
                    <a:pt x="19811" y="911351"/>
                  </a:lnTo>
                  <a:close/>
                  <a:moveTo>
                    <a:pt x="972311" y="911351"/>
                  </a:moveTo>
                  <a:lnTo>
                    <a:pt x="10667" y="911351"/>
                  </a:lnTo>
                  <a:lnTo>
                    <a:pt x="19811" y="922019"/>
                  </a:lnTo>
                  <a:lnTo>
                    <a:pt x="19811" y="931163"/>
                  </a:lnTo>
                  <a:lnTo>
                    <a:pt x="963167" y="931163"/>
                  </a:lnTo>
                  <a:lnTo>
                    <a:pt x="963167" y="922019"/>
                  </a:lnTo>
                  <a:lnTo>
                    <a:pt x="972311" y="911351"/>
                  </a:lnTo>
                  <a:close/>
                  <a:moveTo>
                    <a:pt x="19811" y="931163"/>
                  </a:moveTo>
                  <a:lnTo>
                    <a:pt x="19811" y="922019"/>
                  </a:lnTo>
                  <a:lnTo>
                    <a:pt x="10667" y="911351"/>
                  </a:lnTo>
                  <a:lnTo>
                    <a:pt x="10667" y="931163"/>
                  </a:lnTo>
                  <a:lnTo>
                    <a:pt x="19811" y="931163"/>
                  </a:lnTo>
                  <a:close/>
                  <a:moveTo>
                    <a:pt x="981455" y="931163"/>
                  </a:moveTo>
                  <a:lnTo>
                    <a:pt x="981455" y="0"/>
                  </a:lnTo>
                  <a:lnTo>
                    <a:pt x="963167" y="0"/>
                  </a:lnTo>
                  <a:lnTo>
                    <a:pt x="963167" y="911351"/>
                  </a:lnTo>
                  <a:lnTo>
                    <a:pt x="972311" y="911351"/>
                  </a:lnTo>
                  <a:lnTo>
                    <a:pt x="972311" y="931163"/>
                  </a:lnTo>
                  <a:lnTo>
                    <a:pt x="981455" y="931163"/>
                  </a:lnTo>
                  <a:close/>
                  <a:moveTo>
                    <a:pt x="972311" y="931163"/>
                  </a:moveTo>
                  <a:lnTo>
                    <a:pt x="972311" y="911351"/>
                  </a:lnTo>
                  <a:lnTo>
                    <a:pt x="963167" y="922019"/>
                  </a:lnTo>
                  <a:lnTo>
                    <a:pt x="963167" y="931163"/>
                  </a:lnTo>
                  <a:lnTo>
                    <a:pt x="972311" y="93116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4" name="object 38"/>
          <p:cNvSpPr/>
          <p:nvPr/>
        </p:nvSpPr>
        <p:spPr>
          <a:xfrm>
            <a:off x="6600240" y="5136480"/>
            <a:ext cx="142236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3360" bIns="0">
            <a:spAutoFit/>
          </a:bodyPr>
          <a:p>
            <a:pPr marL="12600">
              <a:lnSpc>
                <a:spcPts val="2239"/>
              </a:lnSpc>
              <a:spcBef>
                <a:spcPts val="499"/>
              </a:spcBef>
            </a:pPr>
            <a:r>
              <a:rPr b="0" lang="it-IT" sz="2200" spc="-1" strike="noStrike">
                <a:solidFill>
                  <a:srgbClr val="ffffff"/>
                </a:solidFill>
                <a:latin typeface="Arial"/>
                <a:ea typeface="DejaVu Sans"/>
              </a:rPr>
              <a:t>Overt</a:t>
            </a:r>
            <a:r>
              <a:rPr b="0" lang="it-IT" sz="2200" spc="-60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it-IT" sz="2200" spc="-21" strike="noStrike">
                <a:solidFill>
                  <a:srgbClr val="ffffff"/>
                </a:solidFill>
                <a:latin typeface="Arial"/>
                <a:ea typeface="DejaVu Sans"/>
              </a:rPr>
              <a:t>heart </a:t>
            </a:r>
            <a:r>
              <a:rPr b="0" lang="it-IT" sz="2200" spc="-12" strike="noStrike">
                <a:solidFill>
                  <a:srgbClr val="ffffff"/>
                </a:solidFill>
                <a:latin typeface="Arial"/>
                <a:ea typeface="DejaVu Sans"/>
              </a:rPr>
              <a:t>failure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25" name="object 39"/>
          <p:cNvSpPr/>
          <p:nvPr/>
        </p:nvSpPr>
        <p:spPr>
          <a:xfrm>
            <a:off x="403560" y="3412800"/>
            <a:ext cx="102996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520" bIns="0">
            <a:spAutoFit/>
          </a:bodyPr>
          <a:p>
            <a:pPr marL="12600">
              <a:lnSpc>
                <a:spcPts val="2160"/>
              </a:lnSpc>
              <a:spcBef>
                <a:spcPts val="374"/>
              </a:spcBef>
            </a:pPr>
            <a:r>
              <a:rPr b="0" lang="it-IT" sz="2000" spc="-12" strike="noStrike">
                <a:solidFill>
                  <a:srgbClr val="ffff00"/>
                </a:solidFill>
                <a:latin typeface="Arial"/>
                <a:ea typeface="DejaVu Sans"/>
              </a:rPr>
              <a:t>Smoking Diabetes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26" name="object 40"/>
          <p:cNvSpPr/>
          <p:nvPr/>
        </p:nvSpPr>
        <p:spPr>
          <a:xfrm>
            <a:off x="2160720" y="5136480"/>
            <a:ext cx="146916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2441"/>
              </a:lnSpc>
              <a:spcBef>
                <a:spcPts val="96"/>
              </a:spcBef>
            </a:pPr>
            <a:r>
              <a:rPr b="0" lang="it-IT" sz="2200" spc="-26" strike="noStrike">
                <a:solidFill>
                  <a:srgbClr val="ffffff"/>
                </a:solidFill>
                <a:latin typeface="Arial"/>
                <a:ea typeface="DejaVu Sans"/>
              </a:rPr>
              <a:t>LV</a:t>
            </a:r>
            <a:endParaRPr b="0" lang="it-IT" sz="2200" spc="-1" strike="noStrike">
              <a:latin typeface="Arial"/>
            </a:endParaRPr>
          </a:p>
          <a:p>
            <a:pPr marL="12600">
              <a:lnSpc>
                <a:spcPts val="2441"/>
              </a:lnSpc>
            </a:pPr>
            <a:r>
              <a:rPr b="0" lang="it-IT" sz="2200" spc="-12" strike="noStrike">
                <a:solidFill>
                  <a:srgbClr val="ffffff"/>
                </a:solidFill>
                <a:latin typeface="Arial"/>
                <a:ea typeface="DejaVu Sans"/>
              </a:rPr>
              <a:t>remodelling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27" name="object 41"/>
          <p:cNvSpPr/>
          <p:nvPr/>
        </p:nvSpPr>
        <p:spPr>
          <a:xfrm>
            <a:off x="2782440" y="3664080"/>
            <a:ext cx="36432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it-IT" sz="2400" spc="-26" strike="noStrike">
                <a:solidFill>
                  <a:srgbClr val="ffffff"/>
                </a:solidFill>
                <a:latin typeface="Arial"/>
                <a:ea typeface="DejaVu Sans"/>
              </a:rPr>
              <a:t>MI</a:t>
            </a:r>
            <a:endParaRPr b="0" lang="it-IT" sz="2400" spc="-1" strike="noStrike">
              <a:latin typeface="Arial"/>
            </a:endParaRPr>
          </a:p>
        </p:txBody>
      </p:sp>
      <p:grpSp>
        <p:nvGrpSpPr>
          <p:cNvPr id="228" name="object 42"/>
          <p:cNvGrpSpPr/>
          <p:nvPr/>
        </p:nvGrpSpPr>
        <p:grpSpPr>
          <a:xfrm>
            <a:off x="1834920" y="3432960"/>
            <a:ext cx="3792600" cy="1302480"/>
            <a:chOff x="1834920" y="3432960"/>
            <a:chExt cx="3792600" cy="1302480"/>
          </a:xfrm>
        </p:grpSpPr>
        <p:sp>
          <p:nvSpPr>
            <p:cNvPr id="229" name="object 43"/>
            <p:cNvSpPr/>
            <p:nvPr/>
          </p:nvSpPr>
          <p:spPr>
            <a:xfrm>
              <a:off x="1834920" y="3432960"/>
              <a:ext cx="496440" cy="412560"/>
            </a:xfrm>
            <a:custGeom>
              <a:avLst/>
              <a:gdLst/>
              <a:ahLst/>
              <a:rect l="l" t="t" r="r" b="b"/>
              <a:pathLst>
                <a:path w="497205" h="413385">
                  <a:moveTo>
                    <a:pt x="294553" y="131465"/>
                  </a:moveTo>
                  <a:lnTo>
                    <a:pt x="162135" y="0"/>
                  </a:lnTo>
                  <a:lnTo>
                    <a:pt x="0" y="0"/>
                  </a:lnTo>
                  <a:lnTo>
                    <a:pt x="214035" y="212490"/>
                  </a:lnTo>
                  <a:lnTo>
                    <a:pt x="294553" y="131465"/>
                  </a:lnTo>
                  <a:close/>
                  <a:moveTo>
                    <a:pt x="335595" y="360282"/>
                  </a:moveTo>
                  <a:lnTo>
                    <a:pt x="335595" y="172211"/>
                  </a:lnTo>
                  <a:lnTo>
                    <a:pt x="254823" y="252983"/>
                  </a:lnTo>
                  <a:lnTo>
                    <a:pt x="214035" y="212490"/>
                  </a:lnTo>
                  <a:lnTo>
                    <a:pt x="132903" y="294131"/>
                  </a:lnTo>
                  <a:lnTo>
                    <a:pt x="335595" y="360282"/>
                  </a:lnTo>
                  <a:close/>
                  <a:moveTo>
                    <a:pt x="335595" y="172211"/>
                  </a:moveTo>
                  <a:lnTo>
                    <a:pt x="294553" y="131465"/>
                  </a:lnTo>
                  <a:lnTo>
                    <a:pt x="214035" y="212490"/>
                  </a:lnTo>
                  <a:lnTo>
                    <a:pt x="254823" y="252983"/>
                  </a:lnTo>
                  <a:lnTo>
                    <a:pt x="335595" y="172211"/>
                  </a:lnTo>
                  <a:close/>
                  <a:moveTo>
                    <a:pt x="497139" y="413003"/>
                  </a:moveTo>
                  <a:lnTo>
                    <a:pt x="375219" y="50291"/>
                  </a:lnTo>
                  <a:lnTo>
                    <a:pt x="294553" y="131465"/>
                  </a:lnTo>
                  <a:lnTo>
                    <a:pt x="335595" y="172211"/>
                  </a:lnTo>
                  <a:lnTo>
                    <a:pt x="335595" y="360282"/>
                  </a:lnTo>
                  <a:lnTo>
                    <a:pt x="497139" y="41300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object 44"/>
            <p:cNvSpPr/>
            <p:nvPr/>
          </p:nvSpPr>
          <p:spPr>
            <a:xfrm>
              <a:off x="4206600" y="3432960"/>
              <a:ext cx="1412280" cy="1292040"/>
            </a:xfrm>
            <a:custGeom>
              <a:avLst/>
              <a:gdLst/>
              <a:ahLst/>
              <a:rect l="l" t="t" r="r" b="b"/>
              <a:pathLst>
                <a:path w="1412875" h="1292860">
                  <a:moveTo>
                    <a:pt x="1412747" y="256031"/>
                  </a:moveTo>
                  <a:lnTo>
                    <a:pt x="1411700" y="199103"/>
                  </a:lnTo>
                  <a:lnTo>
                    <a:pt x="1408593" y="142975"/>
                  </a:lnTo>
                  <a:lnTo>
                    <a:pt x="1403482" y="87727"/>
                  </a:lnTo>
                  <a:lnTo>
                    <a:pt x="1396419" y="33438"/>
                  </a:lnTo>
                  <a:lnTo>
                    <a:pt x="1390794" y="0"/>
                  </a:lnTo>
                  <a:lnTo>
                    <a:pt x="21855" y="0"/>
                  </a:lnTo>
                  <a:lnTo>
                    <a:pt x="9223" y="87727"/>
                  </a:lnTo>
                  <a:lnTo>
                    <a:pt x="4134" y="142975"/>
                  </a:lnTo>
                  <a:lnTo>
                    <a:pt x="1042" y="199103"/>
                  </a:lnTo>
                  <a:lnTo>
                    <a:pt x="0" y="256031"/>
                  </a:lnTo>
                  <a:lnTo>
                    <a:pt x="1042" y="312955"/>
                  </a:lnTo>
                  <a:lnTo>
                    <a:pt x="4134" y="369068"/>
                  </a:lnTo>
                  <a:lnTo>
                    <a:pt x="9223" y="424293"/>
                  </a:lnTo>
                  <a:lnTo>
                    <a:pt x="16254" y="478551"/>
                  </a:lnTo>
                  <a:lnTo>
                    <a:pt x="25174" y="531763"/>
                  </a:lnTo>
                  <a:lnTo>
                    <a:pt x="35929" y="583850"/>
                  </a:lnTo>
                  <a:lnTo>
                    <a:pt x="48467" y="634734"/>
                  </a:lnTo>
                  <a:lnTo>
                    <a:pt x="62733" y="684337"/>
                  </a:lnTo>
                  <a:lnTo>
                    <a:pt x="78674" y="732580"/>
                  </a:lnTo>
                  <a:lnTo>
                    <a:pt x="96237" y="779384"/>
                  </a:lnTo>
                  <a:lnTo>
                    <a:pt x="115368" y="824671"/>
                  </a:lnTo>
                  <a:lnTo>
                    <a:pt x="136013" y="868362"/>
                  </a:lnTo>
                  <a:lnTo>
                    <a:pt x="158120" y="910379"/>
                  </a:lnTo>
                  <a:lnTo>
                    <a:pt x="181634" y="950643"/>
                  </a:lnTo>
                  <a:lnTo>
                    <a:pt x="206501" y="989075"/>
                  </a:lnTo>
                  <a:lnTo>
                    <a:pt x="232670" y="1025598"/>
                  </a:lnTo>
                  <a:lnTo>
                    <a:pt x="260085" y="1060131"/>
                  </a:lnTo>
                  <a:lnTo>
                    <a:pt x="288694" y="1092598"/>
                  </a:lnTo>
                  <a:lnTo>
                    <a:pt x="318443" y="1122918"/>
                  </a:lnTo>
                  <a:lnTo>
                    <a:pt x="349278" y="1151015"/>
                  </a:lnTo>
                  <a:lnTo>
                    <a:pt x="381146" y="1176808"/>
                  </a:lnTo>
                  <a:lnTo>
                    <a:pt x="413993" y="1200220"/>
                  </a:lnTo>
                  <a:lnTo>
                    <a:pt x="447767" y="1221171"/>
                  </a:lnTo>
                  <a:lnTo>
                    <a:pt x="482413" y="1239584"/>
                  </a:lnTo>
                  <a:lnTo>
                    <a:pt x="517877" y="1255380"/>
                  </a:lnTo>
                  <a:lnTo>
                    <a:pt x="554107" y="1268480"/>
                  </a:lnTo>
                  <a:lnTo>
                    <a:pt x="591049" y="1278806"/>
                  </a:lnTo>
                  <a:lnTo>
                    <a:pt x="628650" y="1286279"/>
                  </a:lnTo>
                  <a:lnTo>
                    <a:pt x="666855" y="1290820"/>
                  </a:lnTo>
                  <a:lnTo>
                    <a:pt x="705611" y="1292351"/>
                  </a:lnTo>
                  <a:lnTo>
                    <a:pt x="744373" y="1290820"/>
                  </a:lnTo>
                  <a:lnTo>
                    <a:pt x="782593" y="1286279"/>
                  </a:lnTo>
                  <a:lnTo>
                    <a:pt x="820216" y="1278806"/>
                  </a:lnTo>
                  <a:lnTo>
                    <a:pt x="857190" y="1268480"/>
                  </a:lnTo>
                  <a:lnTo>
                    <a:pt x="893459" y="1255380"/>
                  </a:lnTo>
                  <a:lnTo>
                    <a:pt x="928969" y="1239584"/>
                  </a:lnTo>
                  <a:lnTo>
                    <a:pt x="963666" y="1221171"/>
                  </a:lnTo>
                  <a:lnTo>
                    <a:pt x="997497" y="1200220"/>
                  </a:lnTo>
                  <a:lnTo>
                    <a:pt x="1030406" y="1176808"/>
                  </a:lnTo>
                  <a:lnTo>
                    <a:pt x="1062340" y="1151015"/>
                  </a:lnTo>
                  <a:lnTo>
                    <a:pt x="1093245" y="1122918"/>
                  </a:lnTo>
                  <a:lnTo>
                    <a:pt x="1123066" y="1092598"/>
                  </a:lnTo>
                  <a:lnTo>
                    <a:pt x="1151748" y="1060131"/>
                  </a:lnTo>
                  <a:lnTo>
                    <a:pt x="1179239" y="1025598"/>
                  </a:lnTo>
                  <a:lnTo>
                    <a:pt x="1205483" y="989075"/>
                  </a:lnTo>
                  <a:lnTo>
                    <a:pt x="1230427" y="950643"/>
                  </a:lnTo>
                  <a:lnTo>
                    <a:pt x="1254017" y="910379"/>
                  </a:lnTo>
                  <a:lnTo>
                    <a:pt x="1276197" y="868362"/>
                  </a:lnTo>
                  <a:lnTo>
                    <a:pt x="1296914" y="824671"/>
                  </a:lnTo>
                  <a:lnTo>
                    <a:pt x="1316115" y="779384"/>
                  </a:lnTo>
                  <a:lnTo>
                    <a:pt x="1333743" y="732580"/>
                  </a:lnTo>
                  <a:lnTo>
                    <a:pt x="1349746" y="684337"/>
                  </a:lnTo>
                  <a:lnTo>
                    <a:pt x="1364070" y="634734"/>
                  </a:lnTo>
                  <a:lnTo>
                    <a:pt x="1376659" y="583850"/>
                  </a:lnTo>
                  <a:lnTo>
                    <a:pt x="1387460" y="531763"/>
                  </a:lnTo>
                  <a:lnTo>
                    <a:pt x="1396419" y="478551"/>
                  </a:lnTo>
                  <a:lnTo>
                    <a:pt x="1403482" y="424293"/>
                  </a:lnTo>
                  <a:lnTo>
                    <a:pt x="1408593" y="369068"/>
                  </a:lnTo>
                  <a:lnTo>
                    <a:pt x="1411700" y="312955"/>
                  </a:lnTo>
                  <a:lnTo>
                    <a:pt x="1412747" y="256031"/>
                  </a:lnTo>
                  <a:close/>
                </a:path>
              </a:pathLst>
            </a:custGeom>
            <a:solidFill>
              <a:srgbClr val="7ffff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object 45"/>
            <p:cNvSpPr/>
            <p:nvPr/>
          </p:nvSpPr>
          <p:spPr>
            <a:xfrm>
              <a:off x="4195800" y="3432960"/>
              <a:ext cx="1431720" cy="1302480"/>
            </a:xfrm>
            <a:custGeom>
              <a:avLst/>
              <a:gdLst/>
              <a:ahLst/>
              <a:rect l="l" t="t" r="r" b="b"/>
              <a:pathLst>
                <a:path w="1432560" h="1303020">
                  <a:moveTo>
                    <a:pt x="136" y="251255"/>
                  </a:moveTo>
                  <a:lnTo>
                    <a:pt x="0" y="251459"/>
                  </a:lnTo>
                  <a:lnTo>
                    <a:pt x="0" y="256031"/>
                  </a:lnTo>
                  <a:lnTo>
                    <a:pt x="136" y="251255"/>
                  </a:lnTo>
                  <a:close/>
                  <a:moveTo>
                    <a:pt x="18287" y="249935"/>
                  </a:moveTo>
                  <a:lnTo>
                    <a:pt x="15239" y="246887"/>
                  </a:lnTo>
                  <a:lnTo>
                    <a:pt x="10667" y="245363"/>
                  </a:lnTo>
                  <a:lnTo>
                    <a:pt x="7619" y="246887"/>
                  </a:lnTo>
                  <a:lnTo>
                    <a:pt x="3047" y="246887"/>
                  </a:lnTo>
                  <a:lnTo>
                    <a:pt x="136" y="251255"/>
                  </a:lnTo>
                  <a:lnTo>
                    <a:pt x="0" y="256031"/>
                  </a:lnTo>
                  <a:lnTo>
                    <a:pt x="18287" y="249935"/>
                  </a:lnTo>
                  <a:close/>
                  <a:moveTo>
                    <a:pt x="18287" y="255015"/>
                  </a:moveTo>
                  <a:lnTo>
                    <a:pt x="18287" y="249935"/>
                  </a:lnTo>
                  <a:lnTo>
                    <a:pt x="0" y="256031"/>
                  </a:lnTo>
                  <a:lnTo>
                    <a:pt x="1523" y="309371"/>
                  </a:lnTo>
                  <a:lnTo>
                    <a:pt x="1523" y="260603"/>
                  </a:lnTo>
                  <a:lnTo>
                    <a:pt x="18287" y="255015"/>
                  </a:lnTo>
                  <a:close/>
                  <a:moveTo>
                    <a:pt x="40909" y="0"/>
                  </a:moveTo>
                  <a:lnTo>
                    <a:pt x="22167" y="0"/>
                  </a:lnTo>
                  <a:lnTo>
                    <a:pt x="15239" y="45719"/>
                  </a:lnTo>
                  <a:lnTo>
                    <a:pt x="9143" y="96011"/>
                  </a:lnTo>
                  <a:lnTo>
                    <a:pt x="4571" y="149351"/>
                  </a:lnTo>
                  <a:lnTo>
                    <a:pt x="1523" y="202691"/>
                  </a:lnTo>
                  <a:lnTo>
                    <a:pt x="136" y="251255"/>
                  </a:lnTo>
                  <a:lnTo>
                    <a:pt x="3047" y="246887"/>
                  </a:lnTo>
                  <a:lnTo>
                    <a:pt x="7619" y="246887"/>
                  </a:lnTo>
                  <a:lnTo>
                    <a:pt x="10667" y="245363"/>
                  </a:lnTo>
                  <a:lnTo>
                    <a:pt x="15239" y="246887"/>
                  </a:lnTo>
                  <a:lnTo>
                    <a:pt x="18287" y="249935"/>
                  </a:lnTo>
                  <a:lnTo>
                    <a:pt x="18287" y="255015"/>
                  </a:lnTo>
                  <a:lnTo>
                    <a:pt x="19811" y="254507"/>
                  </a:lnTo>
                  <a:lnTo>
                    <a:pt x="19811" y="202691"/>
                  </a:lnTo>
                  <a:lnTo>
                    <a:pt x="22859" y="149351"/>
                  </a:lnTo>
                  <a:lnTo>
                    <a:pt x="27431" y="99059"/>
                  </a:lnTo>
                  <a:lnTo>
                    <a:pt x="33527" y="47243"/>
                  </a:lnTo>
                  <a:lnTo>
                    <a:pt x="40909" y="0"/>
                  </a:lnTo>
                  <a:close/>
                  <a:moveTo>
                    <a:pt x="19811" y="260603"/>
                  </a:moveTo>
                  <a:lnTo>
                    <a:pt x="19811" y="254507"/>
                  </a:lnTo>
                  <a:lnTo>
                    <a:pt x="1523" y="260603"/>
                  </a:lnTo>
                  <a:lnTo>
                    <a:pt x="4571" y="263651"/>
                  </a:lnTo>
                  <a:lnTo>
                    <a:pt x="9143" y="265175"/>
                  </a:lnTo>
                  <a:lnTo>
                    <a:pt x="12191" y="265175"/>
                  </a:lnTo>
                  <a:lnTo>
                    <a:pt x="16763" y="263651"/>
                  </a:lnTo>
                  <a:lnTo>
                    <a:pt x="19811" y="260603"/>
                  </a:lnTo>
                  <a:close/>
                  <a:moveTo>
                    <a:pt x="1412747" y="496519"/>
                  </a:moveTo>
                  <a:lnTo>
                    <a:pt x="1412747" y="309371"/>
                  </a:lnTo>
                  <a:lnTo>
                    <a:pt x="1409699" y="361187"/>
                  </a:lnTo>
                  <a:lnTo>
                    <a:pt x="1405127" y="413003"/>
                  </a:lnTo>
                  <a:lnTo>
                    <a:pt x="1399031" y="463295"/>
                  </a:lnTo>
                  <a:lnTo>
                    <a:pt x="1391411" y="513587"/>
                  </a:lnTo>
                  <a:lnTo>
                    <a:pt x="1382267" y="562355"/>
                  </a:lnTo>
                  <a:lnTo>
                    <a:pt x="1357883" y="656843"/>
                  </a:lnTo>
                  <a:lnTo>
                    <a:pt x="1344167" y="702563"/>
                  </a:lnTo>
                  <a:lnTo>
                    <a:pt x="1328927" y="746759"/>
                  </a:lnTo>
                  <a:lnTo>
                    <a:pt x="1312163" y="789431"/>
                  </a:lnTo>
                  <a:lnTo>
                    <a:pt x="1293875" y="832103"/>
                  </a:lnTo>
                  <a:lnTo>
                    <a:pt x="1274063" y="871727"/>
                  </a:lnTo>
                  <a:lnTo>
                    <a:pt x="1252727" y="911351"/>
                  </a:lnTo>
                  <a:lnTo>
                    <a:pt x="1231391" y="947927"/>
                  </a:lnTo>
                  <a:lnTo>
                    <a:pt x="1208531" y="984503"/>
                  </a:lnTo>
                  <a:lnTo>
                    <a:pt x="1184147" y="1018031"/>
                  </a:lnTo>
                  <a:lnTo>
                    <a:pt x="1158239" y="1050035"/>
                  </a:lnTo>
                  <a:lnTo>
                    <a:pt x="1132331" y="1080515"/>
                  </a:lnTo>
                  <a:lnTo>
                    <a:pt x="1104899" y="1109471"/>
                  </a:lnTo>
                  <a:lnTo>
                    <a:pt x="1075943" y="1135379"/>
                  </a:lnTo>
                  <a:lnTo>
                    <a:pt x="1016507" y="1182623"/>
                  </a:lnTo>
                  <a:lnTo>
                    <a:pt x="954023" y="1222247"/>
                  </a:lnTo>
                  <a:lnTo>
                    <a:pt x="905255" y="1245107"/>
                  </a:lnTo>
                  <a:lnTo>
                    <a:pt x="856487" y="1263395"/>
                  </a:lnTo>
                  <a:lnTo>
                    <a:pt x="838199" y="1267967"/>
                  </a:lnTo>
                  <a:lnTo>
                    <a:pt x="821435" y="1272539"/>
                  </a:lnTo>
                  <a:lnTo>
                    <a:pt x="804671" y="1275587"/>
                  </a:lnTo>
                  <a:lnTo>
                    <a:pt x="786383" y="1278635"/>
                  </a:lnTo>
                  <a:lnTo>
                    <a:pt x="769619" y="1280159"/>
                  </a:lnTo>
                  <a:lnTo>
                    <a:pt x="751331" y="1281683"/>
                  </a:lnTo>
                  <a:lnTo>
                    <a:pt x="734567" y="1283207"/>
                  </a:lnTo>
                  <a:lnTo>
                    <a:pt x="697991" y="1283207"/>
                  </a:lnTo>
                  <a:lnTo>
                    <a:pt x="679703" y="1281556"/>
                  </a:lnTo>
                  <a:lnTo>
                    <a:pt x="662939" y="1280159"/>
                  </a:lnTo>
                  <a:lnTo>
                    <a:pt x="646175" y="1278635"/>
                  </a:lnTo>
                  <a:lnTo>
                    <a:pt x="627887" y="1275587"/>
                  </a:lnTo>
                  <a:lnTo>
                    <a:pt x="611123" y="1271015"/>
                  </a:lnTo>
                  <a:lnTo>
                    <a:pt x="594359" y="1267967"/>
                  </a:lnTo>
                  <a:lnTo>
                    <a:pt x="542543" y="1251203"/>
                  </a:lnTo>
                  <a:lnTo>
                    <a:pt x="493775" y="1229867"/>
                  </a:lnTo>
                  <a:lnTo>
                    <a:pt x="446531" y="1202435"/>
                  </a:lnTo>
                  <a:lnTo>
                    <a:pt x="385571" y="1159763"/>
                  </a:lnTo>
                  <a:lnTo>
                    <a:pt x="327659" y="1109471"/>
                  </a:lnTo>
                  <a:lnTo>
                    <a:pt x="300227" y="1080515"/>
                  </a:lnTo>
                  <a:lnTo>
                    <a:pt x="274319" y="1050035"/>
                  </a:lnTo>
                  <a:lnTo>
                    <a:pt x="248411" y="1018031"/>
                  </a:lnTo>
                  <a:lnTo>
                    <a:pt x="224027" y="982979"/>
                  </a:lnTo>
                  <a:lnTo>
                    <a:pt x="201167" y="947927"/>
                  </a:lnTo>
                  <a:lnTo>
                    <a:pt x="158495" y="871727"/>
                  </a:lnTo>
                  <a:lnTo>
                    <a:pt x="138683" y="830579"/>
                  </a:lnTo>
                  <a:lnTo>
                    <a:pt x="120395" y="789431"/>
                  </a:lnTo>
                  <a:lnTo>
                    <a:pt x="103631" y="746759"/>
                  </a:lnTo>
                  <a:lnTo>
                    <a:pt x="88391" y="702563"/>
                  </a:lnTo>
                  <a:lnTo>
                    <a:pt x="74675" y="656843"/>
                  </a:lnTo>
                  <a:lnTo>
                    <a:pt x="50291" y="562355"/>
                  </a:lnTo>
                  <a:lnTo>
                    <a:pt x="41147" y="513587"/>
                  </a:lnTo>
                  <a:lnTo>
                    <a:pt x="33527" y="463295"/>
                  </a:lnTo>
                  <a:lnTo>
                    <a:pt x="27431" y="411479"/>
                  </a:lnTo>
                  <a:lnTo>
                    <a:pt x="22859" y="361187"/>
                  </a:lnTo>
                  <a:lnTo>
                    <a:pt x="19811" y="307847"/>
                  </a:lnTo>
                  <a:lnTo>
                    <a:pt x="19811" y="260603"/>
                  </a:lnTo>
                  <a:lnTo>
                    <a:pt x="16763" y="263651"/>
                  </a:lnTo>
                  <a:lnTo>
                    <a:pt x="12191" y="265175"/>
                  </a:lnTo>
                  <a:lnTo>
                    <a:pt x="9143" y="265175"/>
                  </a:lnTo>
                  <a:lnTo>
                    <a:pt x="4571" y="263651"/>
                  </a:lnTo>
                  <a:lnTo>
                    <a:pt x="1523" y="260603"/>
                  </a:lnTo>
                  <a:lnTo>
                    <a:pt x="1523" y="309371"/>
                  </a:lnTo>
                  <a:lnTo>
                    <a:pt x="4571" y="362711"/>
                  </a:lnTo>
                  <a:lnTo>
                    <a:pt x="9143" y="414527"/>
                  </a:lnTo>
                  <a:lnTo>
                    <a:pt x="15239" y="466343"/>
                  </a:lnTo>
                  <a:lnTo>
                    <a:pt x="22859" y="516635"/>
                  </a:lnTo>
                  <a:lnTo>
                    <a:pt x="32003" y="565403"/>
                  </a:lnTo>
                  <a:lnTo>
                    <a:pt x="56387" y="661415"/>
                  </a:lnTo>
                  <a:lnTo>
                    <a:pt x="70103" y="708659"/>
                  </a:lnTo>
                  <a:lnTo>
                    <a:pt x="103631" y="797051"/>
                  </a:lnTo>
                  <a:lnTo>
                    <a:pt x="121919" y="839723"/>
                  </a:lnTo>
                  <a:lnTo>
                    <a:pt x="141731" y="880871"/>
                  </a:lnTo>
                  <a:lnTo>
                    <a:pt x="163067" y="920495"/>
                  </a:lnTo>
                  <a:lnTo>
                    <a:pt x="185927" y="958595"/>
                  </a:lnTo>
                  <a:lnTo>
                    <a:pt x="208787" y="995171"/>
                  </a:lnTo>
                  <a:lnTo>
                    <a:pt x="233171" y="1028699"/>
                  </a:lnTo>
                  <a:lnTo>
                    <a:pt x="259079" y="1062227"/>
                  </a:lnTo>
                  <a:lnTo>
                    <a:pt x="286511" y="1092707"/>
                  </a:lnTo>
                  <a:lnTo>
                    <a:pt x="315467" y="1123187"/>
                  </a:lnTo>
                  <a:lnTo>
                    <a:pt x="344423" y="1150619"/>
                  </a:lnTo>
                  <a:lnTo>
                    <a:pt x="405383" y="1197863"/>
                  </a:lnTo>
                  <a:lnTo>
                    <a:pt x="437387" y="1219199"/>
                  </a:lnTo>
                  <a:lnTo>
                    <a:pt x="486155" y="1246631"/>
                  </a:lnTo>
                  <a:lnTo>
                    <a:pt x="502919" y="1255775"/>
                  </a:lnTo>
                  <a:lnTo>
                    <a:pt x="519683" y="1261871"/>
                  </a:lnTo>
                  <a:lnTo>
                    <a:pt x="536447" y="1269491"/>
                  </a:lnTo>
                  <a:lnTo>
                    <a:pt x="553211" y="1275587"/>
                  </a:lnTo>
                  <a:lnTo>
                    <a:pt x="571499" y="1281683"/>
                  </a:lnTo>
                  <a:lnTo>
                    <a:pt x="589787" y="1286255"/>
                  </a:lnTo>
                  <a:lnTo>
                    <a:pt x="606551" y="1290827"/>
                  </a:lnTo>
                  <a:lnTo>
                    <a:pt x="661415" y="1299971"/>
                  </a:lnTo>
                  <a:lnTo>
                    <a:pt x="679703" y="1301495"/>
                  </a:lnTo>
                  <a:lnTo>
                    <a:pt x="697991" y="1301495"/>
                  </a:lnTo>
                  <a:lnTo>
                    <a:pt x="716279" y="1303019"/>
                  </a:lnTo>
                  <a:lnTo>
                    <a:pt x="734567" y="1301495"/>
                  </a:lnTo>
                  <a:lnTo>
                    <a:pt x="754379" y="1301495"/>
                  </a:lnTo>
                  <a:lnTo>
                    <a:pt x="772667" y="1299971"/>
                  </a:lnTo>
                  <a:lnTo>
                    <a:pt x="790955" y="1296923"/>
                  </a:lnTo>
                  <a:lnTo>
                    <a:pt x="807719" y="1293875"/>
                  </a:lnTo>
                  <a:lnTo>
                    <a:pt x="826007" y="1290827"/>
                  </a:lnTo>
                  <a:lnTo>
                    <a:pt x="879347" y="1275587"/>
                  </a:lnTo>
                  <a:lnTo>
                    <a:pt x="912875" y="1261871"/>
                  </a:lnTo>
                  <a:lnTo>
                    <a:pt x="931163" y="1254251"/>
                  </a:lnTo>
                  <a:lnTo>
                    <a:pt x="996695" y="1219199"/>
                  </a:lnTo>
                  <a:lnTo>
                    <a:pt x="1028699" y="1197863"/>
                  </a:lnTo>
                  <a:lnTo>
                    <a:pt x="1089659" y="1149095"/>
                  </a:lnTo>
                  <a:lnTo>
                    <a:pt x="1118615" y="1121663"/>
                  </a:lnTo>
                  <a:lnTo>
                    <a:pt x="1146047" y="1092707"/>
                  </a:lnTo>
                  <a:lnTo>
                    <a:pt x="1173479" y="1062227"/>
                  </a:lnTo>
                  <a:lnTo>
                    <a:pt x="1199387" y="1028699"/>
                  </a:lnTo>
                  <a:lnTo>
                    <a:pt x="1248155" y="958595"/>
                  </a:lnTo>
                  <a:lnTo>
                    <a:pt x="1269491" y="920495"/>
                  </a:lnTo>
                  <a:lnTo>
                    <a:pt x="1290827" y="880871"/>
                  </a:lnTo>
                  <a:lnTo>
                    <a:pt x="1310639" y="839723"/>
                  </a:lnTo>
                  <a:lnTo>
                    <a:pt x="1328927" y="797051"/>
                  </a:lnTo>
                  <a:lnTo>
                    <a:pt x="1347215" y="752855"/>
                  </a:lnTo>
                  <a:lnTo>
                    <a:pt x="1362455" y="708659"/>
                  </a:lnTo>
                  <a:lnTo>
                    <a:pt x="1389887" y="614171"/>
                  </a:lnTo>
                  <a:lnTo>
                    <a:pt x="1400555" y="565403"/>
                  </a:lnTo>
                  <a:lnTo>
                    <a:pt x="1409699" y="516635"/>
                  </a:lnTo>
                  <a:lnTo>
                    <a:pt x="1412747" y="496519"/>
                  </a:lnTo>
                  <a:close/>
                  <a:moveTo>
                    <a:pt x="1432559" y="256031"/>
                  </a:moveTo>
                  <a:lnTo>
                    <a:pt x="1432559" y="254507"/>
                  </a:lnTo>
                  <a:lnTo>
                    <a:pt x="1431035" y="201167"/>
                  </a:lnTo>
                  <a:lnTo>
                    <a:pt x="1427987" y="147827"/>
                  </a:lnTo>
                  <a:lnTo>
                    <a:pt x="1423415" y="96011"/>
                  </a:lnTo>
                  <a:lnTo>
                    <a:pt x="1417319" y="44195"/>
                  </a:lnTo>
                  <a:lnTo>
                    <a:pt x="1410623" y="0"/>
                  </a:lnTo>
                  <a:lnTo>
                    <a:pt x="1391650" y="0"/>
                  </a:lnTo>
                  <a:lnTo>
                    <a:pt x="1399031" y="47243"/>
                  </a:lnTo>
                  <a:lnTo>
                    <a:pt x="1405127" y="99059"/>
                  </a:lnTo>
                  <a:lnTo>
                    <a:pt x="1409699" y="150875"/>
                  </a:lnTo>
                  <a:lnTo>
                    <a:pt x="1412747" y="202691"/>
                  </a:lnTo>
                  <a:lnTo>
                    <a:pt x="1412747" y="496519"/>
                  </a:lnTo>
                  <a:lnTo>
                    <a:pt x="1424939" y="414527"/>
                  </a:lnTo>
                  <a:lnTo>
                    <a:pt x="1431035" y="309371"/>
                  </a:lnTo>
                  <a:lnTo>
                    <a:pt x="1432559" y="2560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2" name="object 46"/>
          <p:cNvSpPr/>
          <p:nvPr/>
        </p:nvSpPr>
        <p:spPr>
          <a:xfrm>
            <a:off x="4241160" y="3437280"/>
            <a:ext cx="117576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920" bIns="0">
            <a:spAutoFit/>
          </a:bodyPr>
          <a:p>
            <a:pPr marL="12600">
              <a:lnSpc>
                <a:spcPts val="1939"/>
              </a:lnSpc>
              <a:spcBef>
                <a:spcPts val="346"/>
              </a:spcBef>
            </a:pPr>
            <a:r>
              <a:rPr b="0" lang="it-IT" sz="1800" spc="-12" strike="noStrike">
                <a:solidFill>
                  <a:srgbClr val="000000"/>
                </a:solidFill>
                <a:latin typeface="Arial"/>
                <a:ea typeface="DejaVu Sans"/>
              </a:rPr>
              <a:t>Systolic dysfunction</a:t>
            </a:r>
            <a:endParaRPr b="0" lang="it-IT" sz="1800" spc="-1" strike="noStrike">
              <a:latin typeface="Arial"/>
            </a:endParaRPr>
          </a:p>
        </p:txBody>
      </p:sp>
      <p:grpSp>
        <p:nvGrpSpPr>
          <p:cNvPr id="233" name="object 47"/>
          <p:cNvGrpSpPr/>
          <p:nvPr/>
        </p:nvGrpSpPr>
        <p:grpSpPr>
          <a:xfrm>
            <a:off x="175680" y="3541320"/>
            <a:ext cx="6563160" cy="2615040"/>
            <a:chOff x="175680" y="3541320"/>
            <a:chExt cx="6563160" cy="2615040"/>
          </a:xfrm>
        </p:grpSpPr>
        <p:sp>
          <p:nvSpPr>
            <p:cNvPr id="234" name="object 48"/>
            <p:cNvSpPr/>
            <p:nvPr/>
          </p:nvSpPr>
          <p:spPr>
            <a:xfrm>
              <a:off x="3479400" y="3541320"/>
              <a:ext cx="580320" cy="380160"/>
            </a:xfrm>
            <a:custGeom>
              <a:avLst/>
              <a:gdLst/>
              <a:ahLst/>
              <a:rect l="l" t="t" r="r" b="b"/>
              <a:pathLst>
                <a:path w="581025" h="381000">
                  <a:moveTo>
                    <a:pt x="262128" y="254508"/>
                  </a:moveTo>
                  <a:lnTo>
                    <a:pt x="262128" y="128016"/>
                  </a:lnTo>
                  <a:lnTo>
                    <a:pt x="0" y="128016"/>
                  </a:lnTo>
                  <a:lnTo>
                    <a:pt x="0" y="254508"/>
                  </a:lnTo>
                  <a:lnTo>
                    <a:pt x="262128" y="254508"/>
                  </a:lnTo>
                  <a:close/>
                  <a:moveTo>
                    <a:pt x="580644" y="190500"/>
                  </a:moveTo>
                  <a:lnTo>
                    <a:pt x="199644" y="0"/>
                  </a:lnTo>
                  <a:lnTo>
                    <a:pt x="199644" y="128016"/>
                  </a:lnTo>
                  <a:lnTo>
                    <a:pt x="262128" y="128016"/>
                  </a:lnTo>
                  <a:lnTo>
                    <a:pt x="262128" y="349758"/>
                  </a:lnTo>
                  <a:lnTo>
                    <a:pt x="580644" y="190500"/>
                  </a:lnTo>
                  <a:close/>
                  <a:moveTo>
                    <a:pt x="262128" y="349758"/>
                  </a:moveTo>
                  <a:lnTo>
                    <a:pt x="262128" y="254508"/>
                  </a:lnTo>
                  <a:lnTo>
                    <a:pt x="199644" y="254508"/>
                  </a:lnTo>
                  <a:lnTo>
                    <a:pt x="199644" y="381000"/>
                  </a:lnTo>
                  <a:lnTo>
                    <a:pt x="262128" y="34975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object 49"/>
            <p:cNvSpPr/>
            <p:nvPr/>
          </p:nvSpPr>
          <p:spPr>
            <a:xfrm>
              <a:off x="175680" y="5984280"/>
              <a:ext cx="6563160" cy="172080"/>
            </a:xfrm>
            <a:custGeom>
              <a:avLst/>
              <a:gdLst/>
              <a:ahLst/>
              <a:rect l="l" t="t" r="r" b="b"/>
              <a:pathLst>
                <a:path w="6563995" h="172720">
                  <a:moveTo>
                    <a:pt x="6392661" y="57905"/>
                  </a:moveTo>
                  <a:lnTo>
                    <a:pt x="0" y="56388"/>
                  </a:lnTo>
                  <a:lnTo>
                    <a:pt x="0" y="112776"/>
                  </a:lnTo>
                  <a:lnTo>
                    <a:pt x="6392162" y="114293"/>
                  </a:lnTo>
                  <a:lnTo>
                    <a:pt x="6392661" y="57905"/>
                  </a:lnTo>
                  <a:close/>
                  <a:moveTo>
                    <a:pt x="6420606" y="157862"/>
                  </a:moveTo>
                  <a:lnTo>
                    <a:pt x="6420606" y="114300"/>
                  </a:lnTo>
                  <a:lnTo>
                    <a:pt x="6392162" y="114293"/>
                  </a:lnTo>
                  <a:lnTo>
                    <a:pt x="6391650" y="172212"/>
                  </a:lnTo>
                  <a:lnTo>
                    <a:pt x="6420606" y="157862"/>
                  </a:lnTo>
                  <a:close/>
                  <a:moveTo>
                    <a:pt x="6420606" y="114300"/>
                  </a:moveTo>
                  <a:lnTo>
                    <a:pt x="6420606" y="57912"/>
                  </a:lnTo>
                  <a:lnTo>
                    <a:pt x="6392661" y="57905"/>
                  </a:lnTo>
                  <a:lnTo>
                    <a:pt x="6392162" y="114293"/>
                  </a:lnTo>
                  <a:lnTo>
                    <a:pt x="6420606" y="114300"/>
                  </a:lnTo>
                  <a:close/>
                  <a:moveTo>
                    <a:pt x="6563862" y="86868"/>
                  </a:moveTo>
                  <a:lnTo>
                    <a:pt x="6393174" y="0"/>
                  </a:lnTo>
                  <a:lnTo>
                    <a:pt x="6392661" y="57905"/>
                  </a:lnTo>
                  <a:lnTo>
                    <a:pt x="6420606" y="57912"/>
                  </a:lnTo>
                  <a:lnTo>
                    <a:pt x="6420606" y="157862"/>
                  </a:lnTo>
                  <a:lnTo>
                    <a:pt x="6563862" y="86868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6" name="object 50"/>
          <p:cNvSpPr/>
          <p:nvPr/>
        </p:nvSpPr>
        <p:spPr>
          <a:xfrm>
            <a:off x="4111560" y="4852800"/>
            <a:ext cx="175644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3360" bIns="0">
            <a:spAutoFit/>
          </a:bodyPr>
          <a:p>
            <a:pPr marL="12600">
              <a:lnSpc>
                <a:spcPts val="2239"/>
              </a:lnSpc>
              <a:spcBef>
                <a:spcPts val="499"/>
              </a:spcBef>
            </a:pPr>
            <a:r>
              <a:rPr b="0" lang="it-IT" sz="2200" spc="-1" strike="noStrike">
                <a:solidFill>
                  <a:srgbClr val="ffffff"/>
                </a:solidFill>
                <a:latin typeface="Arial"/>
                <a:ea typeface="DejaVu Sans"/>
              </a:rPr>
              <a:t>Subclinical</a:t>
            </a:r>
            <a:r>
              <a:rPr b="0" lang="it-IT" sz="2200" spc="-106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it-IT" sz="2200" spc="-66" strike="noStrike">
                <a:solidFill>
                  <a:srgbClr val="ffffff"/>
                </a:solidFill>
                <a:latin typeface="Arial"/>
                <a:ea typeface="DejaVu Sans"/>
              </a:rPr>
              <a:t>LV </a:t>
            </a:r>
            <a:r>
              <a:rPr b="0" lang="it-IT" sz="2200" spc="-12" strike="noStrike">
                <a:solidFill>
                  <a:srgbClr val="ffffff"/>
                </a:solidFill>
                <a:latin typeface="Arial"/>
                <a:ea typeface="DejaVu Sans"/>
              </a:rPr>
              <a:t>dysfunction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37" name="object 51"/>
          <p:cNvSpPr/>
          <p:nvPr/>
        </p:nvSpPr>
        <p:spPr>
          <a:xfrm>
            <a:off x="2310120" y="6163560"/>
            <a:ext cx="1848240" cy="3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2200" spc="-1" strike="noStrike">
                <a:solidFill>
                  <a:srgbClr val="ffffff"/>
                </a:solidFill>
                <a:latin typeface="Arial"/>
                <a:ea typeface="DejaVu Sans"/>
              </a:rPr>
              <a:t>Time:</a:t>
            </a:r>
            <a:r>
              <a:rPr b="0" lang="it-IT" sz="2200" spc="-140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it-IT" sz="2200" spc="-12" strike="noStrike">
                <a:solidFill>
                  <a:srgbClr val="ffffff"/>
                </a:solidFill>
                <a:latin typeface="Arial"/>
                <a:ea typeface="DejaVu Sans"/>
              </a:rPr>
              <a:t>decades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38" name="object 52"/>
          <p:cNvSpPr/>
          <p:nvPr/>
        </p:nvSpPr>
        <p:spPr>
          <a:xfrm>
            <a:off x="6963480" y="5984280"/>
            <a:ext cx="1818000" cy="172080"/>
          </a:xfrm>
          <a:custGeom>
            <a:avLst/>
            <a:gdLst/>
            <a:ahLst/>
            <a:rect l="l" t="t" r="r" b="b"/>
            <a:pathLst>
              <a:path w="1818640" h="172720">
                <a:moveTo>
                  <a:pt x="1674876" y="114300"/>
                </a:moveTo>
                <a:lnTo>
                  <a:pt x="1674876" y="57912"/>
                </a:lnTo>
                <a:lnTo>
                  <a:pt x="0" y="56388"/>
                </a:lnTo>
                <a:lnTo>
                  <a:pt x="0" y="112776"/>
                </a:lnTo>
                <a:lnTo>
                  <a:pt x="1674876" y="114300"/>
                </a:lnTo>
                <a:close/>
                <a:moveTo>
                  <a:pt x="1818132" y="86868"/>
                </a:moveTo>
                <a:lnTo>
                  <a:pt x="1645920" y="0"/>
                </a:lnTo>
                <a:lnTo>
                  <a:pt x="1645920" y="57885"/>
                </a:lnTo>
                <a:lnTo>
                  <a:pt x="1674876" y="57912"/>
                </a:lnTo>
                <a:lnTo>
                  <a:pt x="1674876" y="157862"/>
                </a:lnTo>
                <a:lnTo>
                  <a:pt x="1818132" y="86868"/>
                </a:lnTo>
                <a:close/>
                <a:moveTo>
                  <a:pt x="1674876" y="157862"/>
                </a:moveTo>
                <a:lnTo>
                  <a:pt x="1674876" y="114300"/>
                </a:lnTo>
                <a:lnTo>
                  <a:pt x="1645920" y="114273"/>
                </a:lnTo>
                <a:lnTo>
                  <a:pt x="1645920" y="172212"/>
                </a:lnTo>
                <a:lnTo>
                  <a:pt x="1674876" y="157862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object 53"/>
          <p:cNvSpPr/>
          <p:nvPr/>
        </p:nvSpPr>
        <p:spPr>
          <a:xfrm>
            <a:off x="6901920" y="6163560"/>
            <a:ext cx="1706760" cy="3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2200" spc="-1" strike="noStrike">
                <a:solidFill>
                  <a:srgbClr val="ffffff"/>
                </a:solidFill>
                <a:latin typeface="Arial"/>
                <a:ea typeface="DejaVu Sans"/>
              </a:rPr>
              <a:t>Time:</a:t>
            </a:r>
            <a:r>
              <a:rPr b="0" lang="it-IT" sz="2200" spc="-140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it-IT" sz="2200" spc="-12" strike="noStrike">
                <a:solidFill>
                  <a:srgbClr val="ffffff"/>
                </a:solidFill>
                <a:latin typeface="Arial"/>
                <a:ea typeface="DejaVu Sans"/>
              </a:rPr>
              <a:t>months</a:t>
            </a:r>
            <a:endParaRPr b="0" lang="it-IT" sz="2200" spc="-1" strike="noStrike">
              <a:latin typeface="Arial"/>
            </a:endParaRPr>
          </a:p>
        </p:txBody>
      </p:sp>
      <p:grpSp>
        <p:nvGrpSpPr>
          <p:cNvPr id="240" name="object 54"/>
          <p:cNvGrpSpPr/>
          <p:nvPr/>
        </p:nvGrpSpPr>
        <p:grpSpPr>
          <a:xfrm>
            <a:off x="8246160" y="3432960"/>
            <a:ext cx="335160" cy="34920"/>
            <a:chOff x="8246160" y="3432960"/>
            <a:chExt cx="335160" cy="34920"/>
          </a:xfrm>
        </p:grpSpPr>
        <p:sp>
          <p:nvSpPr>
            <p:cNvPr id="241" name="object 55"/>
            <p:cNvSpPr/>
            <p:nvPr/>
          </p:nvSpPr>
          <p:spPr>
            <a:xfrm>
              <a:off x="8273520" y="3432960"/>
              <a:ext cx="281880" cy="25200"/>
            </a:xfrm>
            <a:custGeom>
              <a:avLst/>
              <a:gdLst/>
              <a:ahLst/>
              <a:rect l="l" t="t" r="r" b="b"/>
              <a:pathLst>
                <a:path w="282575" h="26035">
                  <a:moveTo>
                    <a:pt x="282006" y="0"/>
                  </a:moveTo>
                  <a:lnTo>
                    <a:pt x="0" y="0"/>
                  </a:lnTo>
                  <a:lnTo>
                    <a:pt x="16699" y="6326"/>
                  </a:lnTo>
                  <a:lnTo>
                    <a:pt x="56914" y="17083"/>
                  </a:lnTo>
                  <a:lnTo>
                    <a:pt x="98284" y="23671"/>
                  </a:lnTo>
                  <a:lnTo>
                    <a:pt x="140661" y="25907"/>
                  </a:lnTo>
                  <a:lnTo>
                    <a:pt x="183267" y="23671"/>
                  </a:lnTo>
                  <a:lnTo>
                    <a:pt x="224841" y="17083"/>
                  </a:lnTo>
                  <a:lnTo>
                    <a:pt x="265237" y="6326"/>
                  </a:lnTo>
                  <a:lnTo>
                    <a:pt x="282006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object 56"/>
            <p:cNvSpPr/>
            <p:nvPr/>
          </p:nvSpPr>
          <p:spPr>
            <a:xfrm>
              <a:off x="8246160" y="3432960"/>
              <a:ext cx="335160" cy="34920"/>
            </a:xfrm>
            <a:custGeom>
              <a:avLst/>
              <a:gdLst/>
              <a:ahLst/>
              <a:rect l="l" t="t" r="r" b="b"/>
              <a:pathLst>
                <a:path w="335915" h="35560">
                  <a:moveTo>
                    <a:pt x="335352" y="0"/>
                  </a:moveTo>
                  <a:lnTo>
                    <a:pt x="282828" y="0"/>
                  </a:lnTo>
                  <a:lnTo>
                    <a:pt x="265683" y="4571"/>
                  </a:lnTo>
                  <a:lnTo>
                    <a:pt x="216915" y="13715"/>
                  </a:lnTo>
                  <a:lnTo>
                    <a:pt x="194055" y="15239"/>
                  </a:lnTo>
                  <a:lnTo>
                    <a:pt x="168147" y="16763"/>
                  </a:lnTo>
                  <a:lnTo>
                    <a:pt x="119379" y="13715"/>
                  </a:lnTo>
                  <a:lnTo>
                    <a:pt x="94995" y="9143"/>
                  </a:lnTo>
                  <a:lnTo>
                    <a:pt x="72135" y="4571"/>
                  </a:lnTo>
                  <a:lnTo>
                    <a:pt x="54990" y="0"/>
                  </a:lnTo>
                  <a:lnTo>
                    <a:pt x="0" y="0"/>
                  </a:lnTo>
                  <a:lnTo>
                    <a:pt x="20319" y="7619"/>
                  </a:lnTo>
                  <a:lnTo>
                    <a:pt x="43179" y="16763"/>
                  </a:lnTo>
                  <a:lnTo>
                    <a:pt x="91947" y="28955"/>
                  </a:lnTo>
                  <a:lnTo>
                    <a:pt x="143763" y="35051"/>
                  </a:lnTo>
                  <a:lnTo>
                    <a:pt x="195579" y="35051"/>
                  </a:lnTo>
                  <a:lnTo>
                    <a:pt x="219963" y="32003"/>
                  </a:lnTo>
                  <a:lnTo>
                    <a:pt x="245871" y="28955"/>
                  </a:lnTo>
                  <a:lnTo>
                    <a:pt x="270255" y="22859"/>
                  </a:lnTo>
                  <a:lnTo>
                    <a:pt x="319023" y="7619"/>
                  </a:lnTo>
                  <a:lnTo>
                    <a:pt x="3353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object 2"/>
          <p:cNvGrpSpPr/>
          <p:nvPr/>
        </p:nvGrpSpPr>
        <p:grpSpPr>
          <a:xfrm>
            <a:off x="12600" y="3960"/>
            <a:ext cx="9143280" cy="3428280"/>
            <a:chOff x="12600" y="3960"/>
            <a:chExt cx="9143280" cy="3428280"/>
          </a:xfrm>
        </p:grpSpPr>
        <p:sp>
          <p:nvSpPr>
            <p:cNvPr id="244" name="object 3"/>
            <p:cNvSpPr/>
            <p:nvPr/>
          </p:nvSpPr>
          <p:spPr>
            <a:xfrm>
              <a:off x="12600" y="3960"/>
              <a:ext cx="9143280" cy="3428280"/>
            </a:xfrm>
            <a:custGeom>
              <a:avLst/>
              <a:gdLst/>
              <a:ahLst/>
              <a:rect l="l" t="t" r="r" b="b"/>
              <a:pathLst>
                <a:path w="9144000" h="3429000">
                  <a:moveTo>
                    <a:pt x="9143993" y="3429005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9005"/>
                  </a:lnTo>
                  <a:lnTo>
                    <a:pt x="9143993" y="34290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5" name="object 4" descr=""/>
            <p:cNvPicPr/>
            <p:nvPr/>
          </p:nvPicPr>
          <p:blipFill>
            <a:blip r:embed="rId1"/>
            <a:stretch/>
          </p:blipFill>
          <p:spPr>
            <a:xfrm>
              <a:off x="4584600" y="2642040"/>
              <a:ext cx="4321440" cy="790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6" name="object 5" descr=""/>
            <p:cNvPicPr/>
            <p:nvPr/>
          </p:nvPicPr>
          <p:blipFill>
            <a:blip r:embed="rId2"/>
            <a:stretch/>
          </p:blipFill>
          <p:spPr>
            <a:xfrm>
              <a:off x="263880" y="2642040"/>
              <a:ext cx="4319640" cy="790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7" name="object 6"/>
          <p:cNvSpPr/>
          <p:nvPr/>
        </p:nvSpPr>
        <p:spPr>
          <a:xfrm>
            <a:off x="580680" y="-2520"/>
            <a:ext cx="800064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9560" bIns="0">
            <a:noAutofit/>
          </a:bodyPr>
          <a:p>
            <a:pPr marL="560880">
              <a:lnSpc>
                <a:spcPct val="100000"/>
              </a:lnSpc>
              <a:spcBef>
                <a:spcPts val="99"/>
              </a:spcBef>
            </a:pPr>
            <a:r>
              <a:rPr b="0" lang="it-IT" sz="3600" spc="-137" strike="noStrike">
                <a:solidFill>
                  <a:srgbClr val="ffc000"/>
                </a:solidFill>
                <a:latin typeface="Trebuchet MS"/>
              </a:rPr>
              <a:t>Evoluzione</a:t>
            </a:r>
            <a:r>
              <a:rPr b="0" lang="it-IT" sz="3600" spc="-222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600" spc="-131" strike="noStrike">
                <a:solidFill>
                  <a:srgbClr val="ffc000"/>
                </a:solidFill>
                <a:latin typeface="Trebuchet MS"/>
              </a:rPr>
              <a:t>dello</a:t>
            </a:r>
            <a:r>
              <a:rPr b="0" lang="it-IT" sz="3600" spc="-202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600" spc="-92" strike="noStrike">
                <a:solidFill>
                  <a:srgbClr val="ffc000"/>
                </a:solidFill>
                <a:latin typeface="Trebuchet MS"/>
              </a:rPr>
              <a:t>scompenso</a:t>
            </a:r>
            <a:r>
              <a:rPr b="0" lang="it-IT" sz="3600" spc="-222" strike="noStrike">
                <a:solidFill>
                  <a:srgbClr val="ffc000"/>
                </a:solidFill>
                <a:latin typeface="Trebuchet MS"/>
              </a:rPr>
              <a:t> </a:t>
            </a:r>
            <a:r>
              <a:rPr b="0" lang="it-IT" sz="3600" spc="-120" strike="noStrike">
                <a:solidFill>
                  <a:srgbClr val="ffc000"/>
                </a:solidFill>
                <a:latin typeface="Trebuchet MS"/>
              </a:rPr>
              <a:t>cardiaco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48" name="object 7"/>
          <p:cNvSpPr/>
          <p:nvPr/>
        </p:nvSpPr>
        <p:spPr>
          <a:xfrm>
            <a:off x="938520" y="2027520"/>
            <a:ext cx="80748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1047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1200" spc="66" strike="noStrike">
                <a:solidFill>
                  <a:srgbClr val="ffff00"/>
                </a:solidFill>
                <a:latin typeface="Verdana"/>
                <a:ea typeface="DejaVu Sans"/>
              </a:rPr>
              <a:t>Fattori </a:t>
            </a:r>
            <a:r>
              <a:rPr b="0" lang="it-IT" sz="1200" spc="75" strike="noStrike">
                <a:solidFill>
                  <a:srgbClr val="ffff00"/>
                </a:solidFill>
                <a:latin typeface="Verdana"/>
                <a:ea typeface="DejaVu Sans"/>
              </a:rPr>
              <a:t>di</a:t>
            </a:r>
            <a:r>
              <a:rPr b="0" lang="it-IT" sz="1200" spc="-15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1200" spc="66" strike="noStrike">
                <a:solidFill>
                  <a:srgbClr val="ffff00"/>
                </a:solidFill>
                <a:latin typeface="Verdana"/>
                <a:ea typeface="DejaVu Sans"/>
              </a:rPr>
              <a:t>rischio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49" name="object 8"/>
          <p:cNvSpPr/>
          <p:nvPr/>
        </p:nvSpPr>
        <p:spPr>
          <a:xfrm>
            <a:off x="2892240" y="2027520"/>
            <a:ext cx="122436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45880" indent="-23292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1200" spc="66" strike="noStrike">
                <a:solidFill>
                  <a:srgbClr val="ffff00"/>
                </a:solidFill>
                <a:latin typeface="Verdana"/>
                <a:ea typeface="DejaVu Sans"/>
              </a:rPr>
              <a:t>Fisiopatologia </a:t>
            </a:r>
            <a:r>
              <a:rPr b="0" lang="it-IT" sz="1200" spc="60" strike="noStrike">
                <a:solidFill>
                  <a:srgbClr val="ffff00"/>
                </a:solidFill>
                <a:latin typeface="Verdana"/>
                <a:ea typeface="DejaVu Sans"/>
              </a:rPr>
              <a:t>cellulare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50" name="object 9"/>
          <p:cNvSpPr/>
          <p:nvPr/>
        </p:nvSpPr>
        <p:spPr>
          <a:xfrm>
            <a:off x="4952880" y="2027520"/>
            <a:ext cx="142056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95120" indent="-1821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1200" spc="69" strike="noStrike">
                <a:solidFill>
                  <a:srgbClr val="ffff00"/>
                </a:solidFill>
                <a:latin typeface="Verdana"/>
                <a:ea typeface="DejaVu Sans"/>
              </a:rPr>
              <a:t>Rimodellamento </a:t>
            </a:r>
            <a:r>
              <a:rPr b="0" lang="it-IT" sz="1200" spc="60" strike="noStrike">
                <a:solidFill>
                  <a:srgbClr val="ffff00"/>
                </a:solidFill>
                <a:latin typeface="Verdana"/>
                <a:ea typeface="DejaVu Sans"/>
              </a:rPr>
              <a:t>ventricolare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51" name="object 10"/>
          <p:cNvSpPr/>
          <p:nvPr/>
        </p:nvSpPr>
        <p:spPr>
          <a:xfrm>
            <a:off x="7296480" y="2027520"/>
            <a:ext cx="105732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1224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1200" spc="66" strike="noStrike">
                <a:solidFill>
                  <a:srgbClr val="ffff00"/>
                </a:solidFill>
                <a:latin typeface="Verdana"/>
                <a:ea typeface="DejaVu Sans"/>
              </a:rPr>
              <a:t>Disfunzione </a:t>
            </a:r>
            <a:r>
              <a:rPr b="0" lang="it-IT" sz="1200" spc="60" strike="noStrike">
                <a:solidFill>
                  <a:srgbClr val="ffff00"/>
                </a:solidFill>
                <a:latin typeface="Verdana"/>
                <a:ea typeface="DejaVu Sans"/>
              </a:rPr>
              <a:t>ventricolare</a:t>
            </a:r>
            <a:endParaRPr b="0" lang="it-IT" sz="1200" spc="-1" strike="noStrike">
              <a:latin typeface="Arial"/>
            </a:endParaRPr>
          </a:p>
        </p:txBody>
      </p:sp>
      <p:grpSp>
        <p:nvGrpSpPr>
          <p:cNvPr id="252" name="object 11"/>
          <p:cNvGrpSpPr/>
          <p:nvPr/>
        </p:nvGrpSpPr>
        <p:grpSpPr>
          <a:xfrm>
            <a:off x="12600" y="962640"/>
            <a:ext cx="9143280" cy="5898600"/>
            <a:chOff x="12600" y="962640"/>
            <a:chExt cx="9143280" cy="5898600"/>
          </a:xfrm>
        </p:grpSpPr>
        <p:sp>
          <p:nvSpPr>
            <p:cNvPr id="253" name="object 12"/>
            <p:cNvSpPr/>
            <p:nvPr/>
          </p:nvSpPr>
          <p:spPr>
            <a:xfrm>
              <a:off x="263880" y="2637360"/>
              <a:ext cx="8642160" cy="11880"/>
            </a:xfrm>
            <a:custGeom>
              <a:avLst/>
              <a:gdLst/>
              <a:ahLst/>
              <a:rect l="l" t="t" r="r" b="b"/>
              <a:pathLst>
                <a:path w="8642985" h="12700">
                  <a:moveTo>
                    <a:pt x="8642603" y="12191"/>
                  </a:moveTo>
                  <a:lnTo>
                    <a:pt x="8642603" y="0"/>
                  </a:lnTo>
                  <a:lnTo>
                    <a:pt x="0" y="0"/>
                  </a:lnTo>
                  <a:lnTo>
                    <a:pt x="0" y="12191"/>
                  </a:lnTo>
                  <a:lnTo>
                    <a:pt x="8642603" y="1219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object 13"/>
            <p:cNvSpPr/>
            <p:nvPr/>
          </p:nvSpPr>
          <p:spPr>
            <a:xfrm>
              <a:off x="2484360" y="3390480"/>
              <a:ext cx="4764960" cy="42480"/>
            </a:xfrm>
            <a:custGeom>
              <a:avLst/>
              <a:gdLst/>
              <a:ahLst/>
              <a:rect l="l" t="t" r="r" b="b"/>
              <a:pathLst>
                <a:path w="4765675" h="43179">
                  <a:moveTo>
                    <a:pt x="85344" y="42672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85344" y="42672"/>
                  </a:lnTo>
                  <a:close/>
                  <a:moveTo>
                    <a:pt x="2316480" y="42672"/>
                  </a:moveTo>
                  <a:lnTo>
                    <a:pt x="2231136" y="0"/>
                  </a:lnTo>
                  <a:lnTo>
                    <a:pt x="2231136" y="42672"/>
                  </a:lnTo>
                  <a:lnTo>
                    <a:pt x="2316480" y="42672"/>
                  </a:lnTo>
                  <a:close/>
                  <a:moveTo>
                    <a:pt x="4765548" y="42672"/>
                  </a:moveTo>
                  <a:lnTo>
                    <a:pt x="4680204" y="0"/>
                  </a:lnTo>
                  <a:lnTo>
                    <a:pt x="4680204" y="42672"/>
                  </a:lnTo>
                  <a:lnTo>
                    <a:pt x="4765548" y="42672"/>
                  </a:lnTo>
                  <a:close/>
                </a:path>
              </a:pathLst>
            </a:custGeom>
            <a:solidFill>
              <a:srgbClr val="cc32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object 14"/>
            <p:cNvSpPr/>
            <p:nvPr/>
          </p:nvSpPr>
          <p:spPr>
            <a:xfrm>
              <a:off x="85680" y="962640"/>
              <a:ext cx="9070200" cy="24120"/>
            </a:xfrm>
            <a:custGeom>
              <a:avLst/>
              <a:gdLst/>
              <a:ahLst/>
              <a:rect l="l" t="t" r="r" b="b"/>
              <a:pathLst>
                <a:path w="9070975" h="24765">
                  <a:moveTo>
                    <a:pt x="0" y="0"/>
                  </a:moveTo>
                  <a:lnTo>
                    <a:pt x="0" y="24383"/>
                  </a:lnTo>
                  <a:lnTo>
                    <a:pt x="9070841" y="24383"/>
                  </a:lnTo>
                  <a:lnTo>
                    <a:pt x="90708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ed0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object 15"/>
            <p:cNvSpPr/>
            <p:nvPr/>
          </p:nvSpPr>
          <p:spPr>
            <a:xfrm>
              <a:off x="12600" y="3432960"/>
              <a:ext cx="9143280" cy="3428280"/>
            </a:xfrm>
            <a:custGeom>
              <a:avLst/>
              <a:gdLst/>
              <a:ahLst/>
              <a:rect l="l" t="t" r="r" b="b"/>
              <a:pathLst>
                <a:path w="9144000" h="3429000">
                  <a:moveTo>
                    <a:pt x="9143993" y="3428993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3"/>
                  </a:lnTo>
                  <a:lnTo>
                    <a:pt x="9143993" y="34289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7" name="object 16" descr=""/>
            <p:cNvPicPr/>
            <p:nvPr/>
          </p:nvPicPr>
          <p:blipFill>
            <a:blip r:embed="rId3"/>
            <a:stretch/>
          </p:blipFill>
          <p:spPr>
            <a:xfrm>
              <a:off x="4584600" y="3432960"/>
              <a:ext cx="4321440" cy="93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8" name="object 17" descr=""/>
            <p:cNvPicPr/>
            <p:nvPr/>
          </p:nvPicPr>
          <p:blipFill>
            <a:blip r:embed="rId4"/>
            <a:stretch/>
          </p:blipFill>
          <p:spPr>
            <a:xfrm>
              <a:off x="263880" y="3432960"/>
              <a:ext cx="4319640" cy="936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9" name="object 18"/>
          <p:cNvSpPr/>
          <p:nvPr/>
        </p:nvSpPr>
        <p:spPr>
          <a:xfrm>
            <a:off x="7208280" y="6186600"/>
            <a:ext cx="137232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it-IT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Circulation</a:t>
            </a:r>
            <a:r>
              <a:rPr b="0" lang="it-IT" sz="1000" spc="-7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it-IT" sz="1000" spc="-12" strike="noStrike">
                <a:solidFill>
                  <a:srgbClr val="ffffff"/>
                </a:solidFill>
                <a:latin typeface="Verdana"/>
                <a:ea typeface="DejaVu Sans"/>
              </a:rPr>
              <a:t>2008;117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260" name="object 19"/>
          <p:cNvSpPr/>
          <p:nvPr/>
        </p:nvSpPr>
        <p:spPr>
          <a:xfrm>
            <a:off x="641520" y="2771280"/>
            <a:ext cx="1403280" cy="147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lang="it-IT" sz="1200" spc="69" strike="noStrike">
                <a:solidFill>
                  <a:srgbClr val="000000"/>
                </a:solidFill>
                <a:latin typeface="Verdana"/>
                <a:ea typeface="DejaVu Sans"/>
              </a:rPr>
              <a:t>Invecchiamento Ipertensione </a:t>
            </a:r>
            <a:r>
              <a:rPr b="0" lang="it-IT" sz="1200" spc="66" strike="noStrike">
                <a:solidFill>
                  <a:srgbClr val="000000"/>
                </a:solidFill>
                <a:latin typeface="Verdana"/>
                <a:ea typeface="DejaVu Sans"/>
              </a:rPr>
              <a:t>Tabagismo </a:t>
            </a:r>
            <a:r>
              <a:rPr b="0" lang="it-IT" sz="1200" spc="60" strike="noStrike">
                <a:solidFill>
                  <a:srgbClr val="000000"/>
                </a:solidFill>
                <a:latin typeface="Verdana"/>
                <a:ea typeface="DejaVu Sans"/>
              </a:rPr>
              <a:t>Dislipidemia </a:t>
            </a:r>
            <a:r>
              <a:rPr b="0" lang="it-IT" sz="1200" spc="55" strike="noStrike">
                <a:solidFill>
                  <a:srgbClr val="000000"/>
                </a:solidFill>
                <a:latin typeface="Verdana"/>
                <a:ea typeface="DejaVu Sans"/>
              </a:rPr>
              <a:t>Diabete</a:t>
            </a:r>
            <a:endParaRPr b="0" lang="it-IT" sz="1200" spc="-1" strike="noStrike">
              <a:latin typeface="Arial"/>
            </a:endParaRPr>
          </a:p>
          <a:p>
            <a:pPr marL="151200" indent="720" algn="ctr">
              <a:lnSpc>
                <a:spcPct val="100000"/>
              </a:lnSpc>
              <a:tabLst>
                <a:tab algn="l" pos="0"/>
              </a:tabLst>
            </a:pPr>
            <a:r>
              <a:rPr b="0" lang="it-IT" sz="1200" spc="55" strike="noStrike">
                <a:solidFill>
                  <a:srgbClr val="000000"/>
                </a:solidFill>
                <a:latin typeface="Verdana"/>
                <a:ea typeface="DejaVu Sans"/>
              </a:rPr>
              <a:t>Obesità </a:t>
            </a:r>
            <a:r>
              <a:rPr b="0" lang="it-IT" sz="1200" spc="60" strike="noStrike">
                <a:solidFill>
                  <a:srgbClr val="000000"/>
                </a:solidFill>
                <a:latin typeface="Verdana"/>
                <a:ea typeface="DejaVu Sans"/>
              </a:rPr>
              <a:t>Cardiotossici </a:t>
            </a:r>
            <a:r>
              <a:rPr b="0" lang="it-IT" sz="1200" spc="55" strike="noStrike">
                <a:solidFill>
                  <a:srgbClr val="000000"/>
                </a:solidFill>
                <a:latin typeface="Verdana"/>
                <a:ea typeface="DejaVu Sans"/>
              </a:rPr>
              <a:t>Genetica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61" name="object 20"/>
          <p:cNvSpPr/>
          <p:nvPr/>
        </p:nvSpPr>
        <p:spPr>
          <a:xfrm>
            <a:off x="2700360" y="3137040"/>
            <a:ext cx="1754280" cy="7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459000" algn="ctr">
              <a:lnSpc>
                <a:spcPct val="100000"/>
              </a:lnSpc>
              <a:spcBef>
                <a:spcPts val="99"/>
              </a:spcBef>
            </a:pPr>
            <a:r>
              <a:rPr b="0" lang="it-IT" sz="1200" spc="69" strike="noStrike">
                <a:solidFill>
                  <a:srgbClr val="000000"/>
                </a:solidFill>
                <a:latin typeface="Verdana"/>
                <a:ea typeface="DejaVu Sans"/>
              </a:rPr>
              <a:t>Ipertrofia </a:t>
            </a:r>
            <a:r>
              <a:rPr b="0" lang="it-IT" sz="1200" spc="75" strike="noStrike">
                <a:solidFill>
                  <a:srgbClr val="000000"/>
                </a:solidFill>
                <a:latin typeface="Verdana"/>
                <a:ea typeface="DejaVu Sans"/>
              </a:rPr>
              <a:t>Infarto</a:t>
            </a:r>
            <a:endParaRPr b="0" lang="it-IT" sz="12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0" lang="it-IT" sz="1200" spc="80" strike="noStrike">
                <a:solidFill>
                  <a:srgbClr val="000000"/>
                </a:solidFill>
                <a:latin typeface="Verdana"/>
                <a:ea typeface="DejaVu Sans"/>
              </a:rPr>
              <a:t>Apoptosi</a:t>
            </a:r>
            <a:r>
              <a:rPr b="0" lang="it-IT" sz="1200" spc="-2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it-IT" sz="1200" spc="66" strike="noStrike">
                <a:solidFill>
                  <a:srgbClr val="000000"/>
                </a:solidFill>
                <a:latin typeface="Verdana"/>
                <a:ea typeface="DejaVu Sans"/>
              </a:rPr>
              <a:t>aumentata Fibrosi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62" name="object 21"/>
          <p:cNvSpPr/>
          <p:nvPr/>
        </p:nvSpPr>
        <p:spPr>
          <a:xfrm>
            <a:off x="4765320" y="3228480"/>
            <a:ext cx="201420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550440" indent="-53784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1200" spc="80" strike="noStrike">
                <a:solidFill>
                  <a:srgbClr val="000000"/>
                </a:solidFill>
                <a:latin typeface="Verdana"/>
                <a:ea typeface="DejaVu Sans"/>
              </a:rPr>
              <a:t>Ipertrofia</a:t>
            </a:r>
            <a:r>
              <a:rPr b="0" lang="it-IT" sz="1200" spc="-1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it-IT" sz="1200" spc="75" strike="noStrike">
                <a:solidFill>
                  <a:srgbClr val="000000"/>
                </a:solidFill>
                <a:latin typeface="Verdana"/>
                <a:ea typeface="DejaVu Sans"/>
              </a:rPr>
              <a:t>ventricolo</a:t>
            </a:r>
            <a:r>
              <a:rPr b="0" lang="it-IT" sz="1200" spc="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it-IT" sz="1200" spc="49" strike="noStrike">
                <a:solidFill>
                  <a:srgbClr val="000000"/>
                </a:solidFill>
                <a:latin typeface="Verdana"/>
                <a:ea typeface="DejaVu Sans"/>
              </a:rPr>
              <a:t>sx </a:t>
            </a:r>
            <a:r>
              <a:rPr b="0" lang="it-IT" sz="1200" spc="60" strike="noStrike">
                <a:solidFill>
                  <a:srgbClr val="000000"/>
                </a:solidFill>
                <a:latin typeface="Verdana"/>
                <a:ea typeface="DejaVu Sans"/>
              </a:rPr>
              <a:t>Dilatazioni </a:t>
            </a:r>
            <a:r>
              <a:rPr b="0" lang="it-IT" sz="1200" spc="66" strike="noStrike">
                <a:solidFill>
                  <a:srgbClr val="000000"/>
                </a:solidFill>
                <a:latin typeface="Verdana"/>
                <a:ea typeface="DejaVu Sans"/>
              </a:rPr>
              <a:t>entrambe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63" name="object 22"/>
          <p:cNvSpPr/>
          <p:nvPr/>
        </p:nvSpPr>
        <p:spPr>
          <a:xfrm>
            <a:off x="7391160" y="3228480"/>
            <a:ext cx="86616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6084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it-IT" sz="1200" spc="55" strike="noStrike">
                <a:solidFill>
                  <a:srgbClr val="000000"/>
                </a:solidFill>
                <a:latin typeface="Verdana"/>
                <a:ea typeface="DejaVu Sans"/>
              </a:rPr>
              <a:t>Sistolica </a:t>
            </a:r>
            <a:r>
              <a:rPr b="0" lang="it-IT" sz="1200" spc="60" strike="noStrike">
                <a:solidFill>
                  <a:srgbClr val="000000"/>
                </a:solidFill>
                <a:latin typeface="Verdana"/>
                <a:ea typeface="DejaVu Sans"/>
              </a:rPr>
              <a:t>Diastolica </a:t>
            </a:r>
            <a:r>
              <a:rPr b="0" lang="it-IT" sz="1200" spc="66" strike="noStrike">
                <a:solidFill>
                  <a:srgbClr val="000000"/>
                </a:solidFill>
                <a:latin typeface="Verdana"/>
                <a:ea typeface="DejaVu Sans"/>
              </a:rPr>
              <a:t>entrambe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64" name="object 23"/>
          <p:cNvSpPr/>
          <p:nvPr/>
        </p:nvSpPr>
        <p:spPr>
          <a:xfrm>
            <a:off x="263880" y="3432960"/>
            <a:ext cx="8642160" cy="1368360"/>
          </a:xfrm>
          <a:custGeom>
            <a:avLst/>
            <a:gdLst/>
            <a:ahLst/>
            <a:rect l="l" t="t" r="r" b="b"/>
            <a:pathLst>
              <a:path w="8642985" h="1369060">
                <a:moveTo>
                  <a:pt x="2449068" y="71628"/>
                </a:moveTo>
                <a:lnTo>
                  <a:pt x="2305812" y="0"/>
                </a:lnTo>
                <a:lnTo>
                  <a:pt x="2220468" y="0"/>
                </a:lnTo>
                <a:lnTo>
                  <a:pt x="2220468" y="33528"/>
                </a:lnTo>
                <a:lnTo>
                  <a:pt x="1584960" y="33528"/>
                </a:lnTo>
                <a:lnTo>
                  <a:pt x="1584960" y="109728"/>
                </a:lnTo>
                <a:lnTo>
                  <a:pt x="2220468" y="109728"/>
                </a:lnTo>
                <a:lnTo>
                  <a:pt x="2220468" y="185928"/>
                </a:lnTo>
                <a:lnTo>
                  <a:pt x="2258568" y="166878"/>
                </a:lnTo>
                <a:lnTo>
                  <a:pt x="2449068" y="71628"/>
                </a:lnTo>
                <a:close/>
                <a:moveTo>
                  <a:pt x="4680204" y="71628"/>
                </a:moveTo>
                <a:lnTo>
                  <a:pt x="4536948" y="0"/>
                </a:lnTo>
                <a:lnTo>
                  <a:pt x="4451604" y="0"/>
                </a:lnTo>
                <a:lnTo>
                  <a:pt x="4451604" y="33528"/>
                </a:lnTo>
                <a:lnTo>
                  <a:pt x="4034028" y="33528"/>
                </a:lnTo>
                <a:lnTo>
                  <a:pt x="4034028" y="109728"/>
                </a:lnTo>
                <a:lnTo>
                  <a:pt x="4451604" y="109728"/>
                </a:lnTo>
                <a:lnTo>
                  <a:pt x="4451604" y="185928"/>
                </a:lnTo>
                <a:lnTo>
                  <a:pt x="4489704" y="166878"/>
                </a:lnTo>
                <a:lnTo>
                  <a:pt x="4680204" y="71628"/>
                </a:lnTo>
                <a:close/>
                <a:moveTo>
                  <a:pt x="6481572" y="1295400"/>
                </a:moveTo>
                <a:lnTo>
                  <a:pt x="6367272" y="1239012"/>
                </a:lnTo>
                <a:lnTo>
                  <a:pt x="6367272" y="1277112"/>
                </a:lnTo>
                <a:lnTo>
                  <a:pt x="2179320" y="1277112"/>
                </a:lnTo>
                <a:lnTo>
                  <a:pt x="2179320" y="1082040"/>
                </a:lnTo>
                <a:lnTo>
                  <a:pt x="2141220" y="1082040"/>
                </a:lnTo>
                <a:lnTo>
                  <a:pt x="2141220" y="1277112"/>
                </a:lnTo>
                <a:lnTo>
                  <a:pt x="0" y="1277112"/>
                </a:lnTo>
                <a:lnTo>
                  <a:pt x="0" y="1315212"/>
                </a:lnTo>
                <a:lnTo>
                  <a:pt x="2141220" y="1315212"/>
                </a:lnTo>
                <a:lnTo>
                  <a:pt x="2141220" y="1368552"/>
                </a:lnTo>
                <a:lnTo>
                  <a:pt x="2179320" y="1368552"/>
                </a:lnTo>
                <a:lnTo>
                  <a:pt x="2179320" y="1315212"/>
                </a:lnTo>
                <a:lnTo>
                  <a:pt x="6367272" y="1315212"/>
                </a:lnTo>
                <a:lnTo>
                  <a:pt x="6367272" y="1353312"/>
                </a:lnTo>
                <a:lnTo>
                  <a:pt x="6387084" y="1343279"/>
                </a:lnTo>
                <a:lnTo>
                  <a:pt x="6481572" y="1295400"/>
                </a:lnTo>
                <a:close/>
                <a:moveTo>
                  <a:pt x="7129272" y="71628"/>
                </a:moveTo>
                <a:lnTo>
                  <a:pt x="6986016" y="0"/>
                </a:lnTo>
                <a:lnTo>
                  <a:pt x="6900672" y="0"/>
                </a:lnTo>
                <a:lnTo>
                  <a:pt x="6900672" y="33528"/>
                </a:lnTo>
                <a:lnTo>
                  <a:pt x="6193536" y="33528"/>
                </a:lnTo>
                <a:lnTo>
                  <a:pt x="6193536" y="109728"/>
                </a:lnTo>
                <a:lnTo>
                  <a:pt x="6900672" y="109728"/>
                </a:lnTo>
                <a:lnTo>
                  <a:pt x="6900672" y="185928"/>
                </a:lnTo>
                <a:lnTo>
                  <a:pt x="6938772" y="166878"/>
                </a:lnTo>
                <a:lnTo>
                  <a:pt x="7129272" y="71628"/>
                </a:lnTo>
                <a:close/>
                <a:moveTo>
                  <a:pt x="8642604" y="1295400"/>
                </a:moveTo>
                <a:lnTo>
                  <a:pt x="8528304" y="1239012"/>
                </a:lnTo>
                <a:lnTo>
                  <a:pt x="8528304" y="1277112"/>
                </a:lnTo>
                <a:lnTo>
                  <a:pt x="6667500" y="1277112"/>
                </a:lnTo>
                <a:lnTo>
                  <a:pt x="6667500" y="1239012"/>
                </a:lnTo>
                <a:lnTo>
                  <a:pt x="6553200" y="1295400"/>
                </a:lnTo>
                <a:lnTo>
                  <a:pt x="6649212" y="1344041"/>
                </a:lnTo>
                <a:lnTo>
                  <a:pt x="6667500" y="1353312"/>
                </a:lnTo>
                <a:lnTo>
                  <a:pt x="6667500" y="1315212"/>
                </a:lnTo>
                <a:lnTo>
                  <a:pt x="8528304" y="1315212"/>
                </a:lnTo>
                <a:lnTo>
                  <a:pt x="8528304" y="1353312"/>
                </a:lnTo>
                <a:lnTo>
                  <a:pt x="8546592" y="1344041"/>
                </a:lnTo>
                <a:lnTo>
                  <a:pt x="8642604" y="1295400"/>
                </a:lnTo>
                <a:close/>
              </a:path>
            </a:pathLst>
          </a:custGeom>
          <a:solidFill>
            <a:srgbClr val="cc3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object 24"/>
          <p:cNvSpPr/>
          <p:nvPr/>
        </p:nvSpPr>
        <p:spPr>
          <a:xfrm>
            <a:off x="795240" y="4813200"/>
            <a:ext cx="7764840" cy="13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3254400"/>
                <a:tab algn="l" pos="6306840"/>
              </a:tabLst>
            </a:pPr>
            <a:r>
              <a:rPr b="0" lang="it-IT" sz="2000" spc="-1" strike="noStrike">
                <a:solidFill>
                  <a:srgbClr val="ffff00"/>
                </a:solidFill>
                <a:latin typeface="Verdana"/>
                <a:ea typeface="DejaVu Sans"/>
              </a:rPr>
              <a:t>Stadio</a:t>
            </a:r>
            <a:r>
              <a:rPr b="0" lang="it-IT" sz="2000" spc="-66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000" spc="-52" strike="noStrike">
                <a:solidFill>
                  <a:srgbClr val="ffff00"/>
                </a:solidFill>
                <a:latin typeface="Verdana"/>
                <a:ea typeface="DejaVu Sans"/>
              </a:rPr>
              <a:t>A</a:t>
            </a:r>
            <a:r>
              <a:rPr b="0" lang="it-IT" sz="2000" spc="-1" strike="noStrike">
                <a:solidFill>
                  <a:srgbClr val="ffff00"/>
                </a:solidFill>
                <a:latin typeface="Verdana"/>
                <a:ea typeface="DejaVu Sans"/>
              </a:rPr>
              <a:t>	</a:t>
            </a:r>
            <a:r>
              <a:rPr b="0" lang="it-IT" sz="2000" spc="-1" strike="noStrike">
                <a:solidFill>
                  <a:srgbClr val="ffff00"/>
                </a:solidFill>
                <a:latin typeface="Verdana"/>
                <a:ea typeface="DejaVu Sans"/>
              </a:rPr>
              <a:t>Stadio</a:t>
            </a:r>
            <a:r>
              <a:rPr b="0" lang="it-IT" sz="2000" spc="-66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000" spc="-52" strike="noStrike">
                <a:solidFill>
                  <a:srgbClr val="ffff00"/>
                </a:solidFill>
                <a:latin typeface="Verdana"/>
                <a:ea typeface="DejaVu Sans"/>
              </a:rPr>
              <a:t>B</a:t>
            </a:r>
            <a:r>
              <a:rPr b="0" lang="it-IT" sz="2000" spc="-1" strike="noStrike">
                <a:solidFill>
                  <a:srgbClr val="ffff00"/>
                </a:solidFill>
                <a:latin typeface="Verdana"/>
                <a:ea typeface="DejaVu Sans"/>
              </a:rPr>
              <a:t>	</a:t>
            </a:r>
            <a:r>
              <a:rPr b="0" lang="it-IT" sz="2000" spc="-1" strike="noStrike">
                <a:solidFill>
                  <a:srgbClr val="ffff00"/>
                </a:solidFill>
                <a:latin typeface="Verdana"/>
                <a:ea typeface="DejaVu Sans"/>
              </a:rPr>
              <a:t>Stadi</a:t>
            </a:r>
            <a:r>
              <a:rPr b="0" lang="it-IT" sz="2000" spc="-52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ffff00"/>
                </a:solidFill>
                <a:latin typeface="Verdana"/>
                <a:ea typeface="DejaVu Sans"/>
              </a:rPr>
              <a:t>C</a:t>
            </a:r>
            <a:r>
              <a:rPr b="0" lang="it-IT" sz="2000" spc="-21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000" spc="-1" strike="noStrike">
                <a:solidFill>
                  <a:srgbClr val="ffff00"/>
                </a:solidFill>
                <a:latin typeface="Verdana"/>
                <a:ea typeface="DejaVu Sans"/>
              </a:rPr>
              <a:t>e</a:t>
            </a:r>
            <a:r>
              <a:rPr b="0" lang="it-IT" sz="2000" spc="-15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000" spc="-52" strike="noStrike">
                <a:solidFill>
                  <a:srgbClr val="ffff00"/>
                </a:solidFill>
                <a:latin typeface="Verdana"/>
                <a:ea typeface="DejaVu Sans"/>
              </a:rPr>
              <a:t>D</a:t>
            </a:r>
            <a:endParaRPr b="0" lang="it-IT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71"/>
              </a:spcBef>
              <a:tabLst>
                <a:tab algn="l" pos="3254400"/>
                <a:tab algn="l" pos="6306840"/>
              </a:tabLst>
            </a:pPr>
            <a:endParaRPr b="0" lang="it-IT" sz="2000" spc="-1" strike="noStrike">
              <a:latin typeface="Arial"/>
            </a:endParaRPr>
          </a:p>
          <a:p>
            <a:pPr marL="160200">
              <a:lnSpc>
                <a:spcPct val="100000"/>
              </a:lnSpc>
              <a:tabLst>
                <a:tab algn="l" pos="3254400"/>
                <a:tab algn="l" pos="6306840"/>
              </a:tabLst>
            </a:pPr>
            <a:r>
              <a:rPr b="0" lang="it-IT" sz="2400" spc="-1" strike="noStrike">
                <a:solidFill>
                  <a:srgbClr val="ffff00"/>
                </a:solidFill>
                <a:latin typeface="Verdana"/>
                <a:ea typeface="DejaVu Sans"/>
              </a:rPr>
              <a:t>Stadiazione</a:t>
            </a:r>
            <a:r>
              <a:rPr b="0" lang="it-IT" sz="2400" spc="-66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ff00"/>
                </a:solidFill>
                <a:latin typeface="Verdana"/>
                <a:ea typeface="DejaVu Sans"/>
              </a:rPr>
              <a:t>AHA/ACC</a:t>
            </a:r>
            <a:r>
              <a:rPr b="0" lang="it-IT" sz="2400" spc="-86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ff00"/>
                </a:solidFill>
                <a:latin typeface="Verdana"/>
                <a:ea typeface="DejaVu Sans"/>
              </a:rPr>
              <a:t>dello</a:t>
            </a:r>
            <a:r>
              <a:rPr b="0" lang="it-IT" sz="2400" spc="-46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400" spc="-1" strike="noStrike">
                <a:solidFill>
                  <a:srgbClr val="ffff00"/>
                </a:solidFill>
                <a:latin typeface="Verdana"/>
                <a:ea typeface="DejaVu Sans"/>
              </a:rPr>
              <a:t>scompenso</a:t>
            </a:r>
            <a:r>
              <a:rPr b="0" lang="it-IT" sz="2400" spc="-41" strike="noStrike">
                <a:solidFill>
                  <a:srgbClr val="ffff00"/>
                </a:solidFill>
                <a:latin typeface="Verdana"/>
                <a:ea typeface="DejaVu Sans"/>
              </a:rPr>
              <a:t> </a:t>
            </a:r>
            <a:r>
              <a:rPr b="0" lang="it-IT" sz="2400" spc="-12" strike="noStrike">
                <a:solidFill>
                  <a:srgbClr val="ffff00"/>
                </a:solidFill>
                <a:latin typeface="Verdana"/>
                <a:ea typeface="DejaVu Sans"/>
              </a:rPr>
              <a:t>cardiaco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66" name="object 25"/>
          <p:cNvSpPr/>
          <p:nvPr/>
        </p:nvSpPr>
        <p:spPr>
          <a:xfrm>
            <a:off x="7086240" y="3940200"/>
            <a:ext cx="147564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21840" indent="-309240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it-IT" sz="1000" spc="49" strike="noStrike">
                <a:solidFill>
                  <a:srgbClr val="000000"/>
                </a:solidFill>
                <a:latin typeface="Verdana"/>
                <a:ea typeface="DejaVu Sans"/>
              </a:rPr>
              <a:t>Scompenso</a:t>
            </a:r>
            <a:r>
              <a:rPr b="0" lang="it-IT" sz="1000" spc="1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it-IT" sz="1000" spc="41" strike="noStrike">
                <a:solidFill>
                  <a:srgbClr val="000000"/>
                </a:solidFill>
                <a:latin typeface="Verdana"/>
                <a:ea typeface="DejaVu Sans"/>
              </a:rPr>
              <a:t>cardiaco </a:t>
            </a:r>
            <a:r>
              <a:rPr b="0" lang="it-IT" sz="1000" spc="46" strike="noStrike">
                <a:solidFill>
                  <a:srgbClr val="000000"/>
                </a:solidFill>
                <a:latin typeface="Verdana"/>
                <a:ea typeface="DejaVu Sans"/>
              </a:rPr>
              <a:t>sintomatico</a:t>
            </a:r>
            <a:endParaRPr b="0" lang="it-IT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LibreOffice/7.1.5.2$Windows_X86_64 LibreOffice_project/85f04e9f809797b8199d13c421bd8a2b025d52b5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2024-07-23T10:22:47Z</dcterms:created>
  <dc:creator>c.rossi</dc:creator>
  <dc:description/>
  <dc:language>it-IT</dc:language>
  <cp:lastModifiedBy/>
  <dcterms:modified xsi:type="dcterms:W3CDTF">2024-07-23T19:23:17Z</dcterms:modified>
  <cp:revision>2</cp:revision>
  <dc:subject/>
  <dc:title>(Microsoft PowerPoint - 4-Artioli.ppt [modalit\340 compatibilit\340])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2024-07-23T00:00:00Z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3-Heights(TM) PDF Security Shell 4.8.25.2 (http://www.pdf-tools.com)</vt:lpwstr>
  </property>
</Properties>
</file>